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1088" r:id="rId2"/>
    <p:sldId id="1004" r:id="rId3"/>
    <p:sldId id="1005" r:id="rId4"/>
    <p:sldId id="265" r:id="rId5"/>
    <p:sldId id="1006" r:id="rId6"/>
    <p:sldId id="1007" r:id="rId7"/>
    <p:sldId id="266" r:id="rId8"/>
    <p:sldId id="267" r:id="rId9"/>
    <p:sldId id="268" r:id="rId10"/>
    <p:sldId id="269" r:id="rId11"/>
    <p:sldId id="1008" r:id="rId12"/>
    <p:sldId id="271" r:id="rId13"/>
    <p:sldId id="272" r:id="rId14"/>
    <p:sldId id="273" r:id="rId15"/>
    <p:sldId id="274" r:id="rId16"/>
    <p:sldId id="1089" r:id="rId17"/>
    <p:sldId id="1090" r:id="rId18"/>
    <p:sldId id="1091" r:id="rId19"/>
    <p:sldId id="1087" r:id="rId20"/>
    <p:sldId id="1092" r:id="rId21"/>
    <p:sldId id="1009" r:id="rId22"/>
    <p:sldId id="1010" r:id="rId23"/>
    <p:sldId id="1011" r:id="rId24"/>
    <p:sldId id="1012" r:id="rId25"/>
    <p:sldId id="1093" r:id="rId26"/>
    <p:sldId id="275" r:id="rId27"/>
    <p:sldId id="276" r:id="rId28"/>
    <p:sldId id="1013" r:id="rId29"/>
    <p:sldId id="1094" r:id="rId30"/>
    <p:sldId id="1015" r:id="rId31"/>
    <p:sldId id="1017" r:id="rId32"/>
    <p:sldId id="1095" r:id="rId33"/>
    <p:sldId id="1018" r:id="rId34"/>
    <p:sldId id="1019" r:id="rId35"/>
    <p:sldId id="1096" r:id="rId36"/>
    <p:sldId id="278" r:id="rId37"/>
    <p:sldId id="1097" r:id="rId38"/>
    <p:sldId id="279" r:id="rId39"/>
    <p:sldId id="280" r:id="rId40"/>
    <p:sldId id="281" r:id="rId41"/>
    <p:sldId id="282" r:id="rId42"/>
    <p:sldId id="1020" r:id="rId43"/>
    <p:sldId id="1098" r:id="rId44"/>
    <p:sldId id="1021" r:id="rId45"/>
    <p:sldId id="1099" r:id="rId46"/>
    <p:sldId id="283" r:id="rId47"/>
    <p:sldId id="284" r:id="rId48"/>
    <p:sldId id="286" r:id="rId49"/>
    <p:sldId id="1026" r:id="rId50"/>
    <p:sldId id="1028" r:id="rId51"/>
    <p:sldId id="1030" r:id="rId52"/>
    <p:sldId id="1031" r:id="rId53"/>
    <p:sldId id="1032" r:id="rId54"/>
    <p:sldId id="1033" r:id="rId55"/>
    <p:sldId id="1034" r:id="rId56"/>
    <p:sldId id="1003" r:id="rId57"/>
    <p:sldId id="1035" r:id="rId58"/>
    <p:sldId id="1036" r:id="rId59"/>
    <p:sldId id="1037" r:id="rId60"/>
    <p:sldId id="1101" r:id="rId61"/>
    <p:sldId id="1038" r:id="rId62"/>
    <p:sldId id="1039" r:id="rId63"/>
    <p:sldId id="1102" r:id="rId64"/>
    <p:sldId id="1103" r:id="rId65"/>
    <p:sldId id="1104" r:id="rId66"/>
    <p:sldId id="1106" r:id="rId67"/>
    <p:sldId id="1107" r:id="rId68"/>
    <p:sldId id="1108" r:id="rId69"/>
    <p:sldId id="1109" r:id="rId70"/>
    <p:sldId id="1040" r:id="rId71"/>
    <p:sldId id="884" r:id="rId72"/>
    <p:sldId id="1041" r:id="rId73"/>
    <p:sldId id="1042" r:id="rId74"/>
    <p:sldId id="886" r:id="rId75"/>
    <p:sldId id="888" r:id="rId76"/>
    <p:sldId id="895" r:id="rId77"/>
    <p:sldId id="1043" r:id="rId78"/>
    <p:sldId id="1044" r:id="rId79"/>
    <p:sldId id="1045" r:id="rId80"/>
    <p:sldId id="1046" r:id="rId81"/>
    <p:sldId id="1047" r:id="rId82"/>
    <p:sldId id="1048" r:id="rId83"/>
    <p:sldId id="1049" r:id="rId84"/>
    <p:sldId id="1050" r:id="rId85"/>
    <p:sldId id="1052" r:id="rId86"/>
    <p:sldId id="1053" r:id="rId87"/>
    <p:sldId id="945" r:id="rId88"/>
    <p:sldId id="1110" r:id="rId89"/>
    <p:sldId id="1111" r:id="rId90"/>
    <p:sldId id="1112" r:id="rId91"/>
    <p:sldId id="1113" r:id="rId92"/>
    <p:sldId id="946" r:id="rId93"/>
    <p:sldId id="947" r:id="rId94"/>
    <p:sldId id="944" r:id="rId95"/>
    <p:sldId id="949" r:id="rId96"/>
    <p:sldId id="950" r:id="rId97"/>
    <p:sldId id="952" r:id="rId98"/>
    <p:sldId id="953" r:id="rId99"/>
    <p:sldId id="954" r:id="rId100"/>
    <p:sldId id="955" r:id="rId101"/>
    <p:sldId id="957" r:id="rId102"/>
    <p:sldId id="958" r:id="rId103"/>
    <p:sldId id="960" r:id="rId104"/>
    <p:sldId id="961" r:id="rId105"/>
    <p:sldId id="962" r:id="rId106"/>
    <p:sldId id="963" r:id="rId107"/>
    <p:sldId id="959" r:id="rId108"/>
    <p:sldId id="964" r:id="rId109"/>
    <p:sldId id="966" r:id="rId110"/>
    <p:sldId id="965" r:id="rId111"/>
    <p:sldId id="967" r:id="rId112"/>
    <p:sldId id="968" r:id="rId113"/>
    <p:sldId id="969" r:id="rId114"/>
    <p:sldId id="970" r:id="rId115"/>
    <p:sldId id="971" r:id="rId116"/>
    <p:sldId id="972" r:id="rId117"/>
    <p:sldId id="973" r:id="rId118"/>
    <p:sldId id="974" r:id="rId119"/>
    <p:sldId id="975" r:id="rId120"/>
    <p:sldId id="1069" r:id="rId121"/>
    <p:sldId id="956" r:id="rId122"/>
    <p:sldId id="977" r:id="rId123"/>
    <p:sldId id="1114" r:id="rId124"/>
    <p:sldId id="1054" r:id="rId125"/>
    <p:sldId id="1055" r:id="rId126"/>
    <p:sldId id="1056" r:id="rId127"/>
    <p:sldId id="1057" r:id="rId128"/>
    <p:sldId id="1058" r:id="rId129"/>
    <p:sldId id="1059" r:id="rId130"/>
    <p:sldId id="1068" r:id="rId131"/>
    <p:sldId id="1060" r:id="rId132"/>
    <p:sldId id="1070" r:id="rId133"/>
    <p:sldId id="1071" r:id="rId134"/>
    <p:sldId id="1072" r:id="rId135"/>
    <p:sldId id="1061" r:id="rId136"/>
    <p:sldId id="270" r:id="rId137"/>
    <p:sldId id="1073" r:id="rId138"/>
    <p:sldId id="1074" r:id="rId139"/>
    <p:sldId id="1075" r:id="rId140"/>
    <p:sldId id="1076" r:id="rId141"/>
    <p:sldId id="1077" r:id="rId142"/>
    <p:sldId id="1078" r:id="rId143"/>
    <p:sldId id="1063" r:id="rId144"/>
    <p:sldId id="1064" r:id="rId145"/>
    <p:sldId id="1065" r:id="rId146"/>
    <p:sldId id="1066" r:id="rId147"/>
    <p:sldId id="1067" r:id="rId148"/>
    <p:sldId id="1079" r:id="rId149"/>
    <p:sldId id="1080" r:id="rId150"/>
    <p:sldId id="1081" r:id="rId151"/>
    <p:sldId id="1082" r:id="rId152"/>
    <p:sldId id="1083" r:id="rId153"/>
    <p:sldId id="1084" r:id="rId154"/>
    <p:sldId id="1085" r:id="rId155"/>
    <p:sldId id="285" r:id="rId156"/>
    <p:sldId id="1086" r:id="rId157"/>
    <p:sldId id="287" r:id="rId158"/>
    <p:sldId id="288" r:id="rId159"/>
    <p:sldId id="848" r:id="rId16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9f7af2e312caa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1158" autoAdjust="0"/>
  </p:normalViewPr>
  <p:slideViewPr>
    <p:cSldViewPr snapToGrid="0">
      <p:cViewPr varScale="1">
        <p:scale>
          <a:sx n="79" d="100"/>
          <a:sy n="79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&#1495;&#1493;&#1489;&#1512;&#1514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Entropy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גיליון1!$D$1</c:f>
              <c:strCache>
                <c:ptCount val="1"/>
                <c:pt idx="0">
                  <c:v>Log2(N)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גיליון1!$D$2:$D$16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1.5849625007211563</c:v>
                </c:pt>
                <c:pt idx="3">
                  <c:v>2</c:v>
                </c:pt>
                <c:pt idx="4">
                  <c:v>2.3219280948873622</c:v>
                </c:pt>
                <c:pt idx="5">
                  <c:v>2.5849625007211561</c:v>
                </c:pt>
                <c:pt idx="6">
                  <c:v>2.8073549220576042</c:v>
                </c:pt>
                <c:pt idx="7">
                  <c:v>3</c:v>
                </c:pt>
                <c:pt idx="8">
                  <c:v>3.1699250014423126</c:v>
                </c:pt>
                <c:pt idx="9">
                  <c:v>3.3219280948873626</c:v>
                </c:pt>
                <c:pt idx="10">
                  <c:v>3.4594316186372978</c:v>
                </c:pt>
                <c:pt idx="11">
                  <c:v>3.5849625007211565</c:v>
                </c:pt>
                <c:pt idx="12">
                  <c:v>3.7004397181410922</c:v>
                </c:pt>
                <c:pt idx="13">
                  <c:v>3.8073549220576037</c:v>
                </c:pt>
                <c:pt idx="14">
                  <c:v>3.9068905956085187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9B-47E2-8E89-A4DFCA14D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799680"/>
        <c:axId val="235552192"/>
      </c:lineChart>
      <c:catAx>
        <c:axId val="3487996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35552192"/>
        <c:crosses val="autoZero"/>
        <c:auto val="1"/>
        <c:lblAlgn val="ctr"/>
        <c:lblOffset val="100"/>
        <c:noMultiLvlLbl val="0"/>
      </c:catAx>
      <c:valAx>
        <c:axId val="23555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4879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F11AB9-A749-458E-9725-F4D78626CF28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rtl="1"/>
          <a:endParaRPr lang="he-IL"/>
        </a:p>
      </dgm:t>
    </dgm:pt>
    <dgm:pt modelId="{B60BE0D5-59DB-4258-A39E-1253503B2CF3}">
      <dgm:prSet phldrT="[טקסט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 dirty="0"/>
            <a:t>Dataset</a:t>
          </a:r>
          <a:endParaRPr lang="he-IL" dirty="0"/>
        </a:p>
      </dgm:t>
    </dgm:pt>
    <dgm:pt modelId="{6682B9AF-35D9-47F1-B849-7EABEB6560AE}" type="parTrans" cxnId="{72E83EFB-150D-47B6-8078-763977162D53}">
      <dgm:prSet/>
      <dgm:spPr/>
      <dgm:t>
        <a:bodyPr/>
        <a:lstStyle/>
        <a:p>
          <a:pPr rtl="1"/>
          <a:endParaRPr lang="he-IL"/>
        </a:p>
      </dgm:t>
    </dgm:pt>
    <dgm:pt modelId="{A5FE71E6-6AAD-4747-A8CF-670E4DCA92A4}" type="sibTrans" cxnId="{72E83EFB-150D-47B6-8078-763977162D53}">
      <dgm:prSet/>
      <dgm:spPr/>
      <dgm:t>
        <a:bodyPr/>
        <a:lstStyle/>
        <a:p>
          <a:pPr rtl="1"/>
          <a:endParaRPr lang="he-IL"/>
        </a:p>
      </dgm:t>
    </dgm:pt>
    <dgm:pt modelId="{27AF1E34-4875-4381-A261-0A923FB74D0F}">
      <dgm:prSet phldrT="[טקסט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1"/>
          <a:r>
            <a:rPr lang="en-US" dirty="0"/>
            <a:t>Train set</a:t>
          </a:r>
          <a:endParaRPr lang="he-IL" dirty="0"/>
        </a:p>
      </dgm:t>
    </dgm:pt>
    <dgm:pt modelId="{D4F267AC-D472-45DC-ABEA-95220E8EF386}" type="parTrans" cxnId="{F92C7349-BB34-41BE-8EA7-9EB20BC05B0A}">
      <dgm:prSet/>
      <dgm:spPr/>
      <dgm:t>
        <a:bodyPr/>
        <a:lstStyle/>
        <a:p>
          <a:pPr rtl="1"/>
          <a:endParaRPr lang="he-IL"/>
        </a:p>
      </dgm:t>
    </dgm:pt>
    <dgm:pt modelId="{1CD8864F-F5B0-4C40-BAF8-DC420B1B2D0D}" type="sibTrans" cxnId="{F92C7349-BB34-41BE-8EA7-9EB20BC05B0A}">
      <dgm:prSet/>
      <dgm:spPr/>
      <dgm:t>
        <a:bodyPr/>
        <a:lstStyle/>
        <a:p>
          <a:pPr rtl="1"/>
          <a:endParaRPr lang="he-IL"/>
        </a:p>
      </dgm:t>
    </dgm:pt>
    <dgm:pt modelId="{23079E46-931C-4297-8ED3-D7252004031B}">
      <dgm:prSet phldrT="[טקסט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1"/>
          <a:r>
            <a:rPr lang="en-US" dirty="0"/>
            <a:t>Test set</a:t>
          </a:r>
          <a:endParaRPr lang="he-IL" dirty="0"/>
        </a:p>
      </dgm:t>
    </dgm:pt>
    <dgm:pt modelId="{F8A9D403-4B25-481D-9516-8462AD358011}" type="parTrans" cxnId="{13B272CD-BB10-445D-A195-69C68F3FBEF5}">
      <dgm:prSet/>
      <dgm:spPr/>
      <dgm:t>
        <a:bodyPr/>
        <a:lstStyle/>
        <a:p>
          <a:pPr rtl="1"/>
          <a:endParaRPr lang="he-IL"/>
        </a:p>
      </dgm:t>
    </dgm:pt>
    <dgm:pt modelId="{BAC3D0D1-D30B-4843-8BEF-F5313EA336E9}" type="sibTrans" cxnId="{13B272CD-BB10-445D-A195-69C68F3FBEF5}">
      <dgm:prSet/>
      <dgm:spPr/>
      <dgm:t>
        <a:bodyPr/>
        <a:lstStyle/>
        <a:p>
          <a:pPr rtl="1"/>
          <a:endParaRPr lang="he-IL"/>
        </a:p>
      </dgm:t>
    </dgm:pt>
    <dgm:pt modelId="{BF524241-5997-497D-B22C-9BE1C4440407}" type="pres">
      <dgm:prSet presAssocID="{F1F11AB9-A749-458E-9725-F4D78626CF2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6061CD2-183E-4247-9697-A3827B86376A}" type="pres">
      <dgm:prSet presAssocID="{B60BE0D5-59DB-4258-A39E-1253503B2CF3}" presName="root1" presStyleCnt="0"/>
      <dgm:spPr/>
    </dgm:pt>
    <dgm:pt modelId="{392F6C6A-5011-4C39-B2A8-58C5E7441F32}" type="pres">
      <dgm:prSet presAssocID="{B60BE0D5-59DB-4258-A39E-1253503B2CF3}" presName="LevelOneTextNode" presStyleLbl="node0" presStyleIdx="0" presStyleCnt="1">
        <dgm:presLayoutVars>
          <dgm:chPref val="3"/>
        </dgm:presLayoutVars>
      </dgm:prSet>
      <dgm:spPr/>
    </dgm:pt>
    <dgm:pt modelId="{A882536F-9484-4237-A63E-8016D80BB9CB}" type="pres">
      <dgm:prSet presAssocID="{B60BE0D5-59DB-4258-A39E-1253503B2CF3}" presName="level2hierChild" presStyleCnt="0"/>
      <dgm:spPr/>
    </dgm:pt>
    <dgm:pt modelId="{F93591BB-4C80-4DE0-A130-3ABCF3C716FD}" type="pres">
      <dgm:prSet presAssocID="{D4F267AC-D472-45DC-ABEA-95220E8EF386}" presName="conn2-1" presStyleLbl="parChTrans1D2" presStyleIdx="0" presStyleCnt="2"/>
      <dgm:spPr/>
    </dgm:pt>
    <dgm:pt modelId="{FEA17E65-7C9E-4E75-B212-914310A92771}" type="pres">
      <dgm:prSet presAssocID="{D4F267AC-D472-45DC-ABEA-95220E8EF386}" presName="connTx" presStyleLbl="parChTrans1D2" presStyleIdx="0" presStyleCnt="2"/>
      <dgm:spPr/>
    </dgm:pt>
    <dgm:pt modelId="{F68C3947-43C3-4F84-AA82-6E5DC3A8C898}" type="pres">
      <dgm:prSet presAssocID="{27AF1E34-4875-4381-A261-0A923FB74D0F}" presName="root2" presStyleCnt="0"/>
      <dgm:spPr/>
    </dgm:pt>
    <dgm:pt modelId="{D0FA385C-F37B-42AE-B1DC-02CF1B98D8AA}" type="pres">
      <dgm:prSet presAssocID="{27AF1E34-4875-4381-A261-0A923FB74D0F}" presName="LevelTwoTextNode" presStyleLbl="node2" presStyleIdx="0" presStyleCnt="2">
        <dgm:presLayoutVars>
          <dgm:chPref val="3"/>
        </dgm:presLayoutVars>
      </dgm:prSet>
      <dgm:spPr/>
    </dgm:pt>
    <dgm:pt modelId="{238C4CB1-813F-4DC9-A0BA-03F39C99D949}" type="pres">
      <dgm:prSet presAssocID="{27AF1E34-4875-4381-A261-0A923FB74D0F}" presName="level3hierChild" presStyleCnt="0"/>
      <dgm:spPr/>
    </dgm:pt>
    <dgm:pt modelId="{7A11C302-258B-474F-BB6F-7782F56F2C47}" type="pres">
      <dgm:prSet presAssocID="{F8A9D403-4B25-481D-9516-8462AD358011}" presName="conn2-1" presStyleLbl="parChTrans1D2" presStyleIdx="1" presStyleCnt="2"/>
      <dgm:spPr/>
    </dgm:pt>
    <dgm:pt modelId="{0DAF63CC-D476-489D-B811-9DE8DFA8892E}" type="pres">
      <dgm:prSet presAssocID="{F8A9D403-4B25-481D-9516-8462AD358011}" presName="connTx" presStyleLbl="parChTrans1D2" presStyleIdx="1" presStyleCnt="2"/>
      <dgm:spPr/>
    </dgm:pt>
    <dgm:pt modelId="{53DFCF75-60E2-4052-A2C2-DC28FE120DB5}" type="pres">
      <dgm:prSet presAssocID="{23079E46-931C-4297-8ED3-D7252004031B}" presName="root2" presStyleCnt="0"/>
      <dgm:spPr/>
    </dgm:pt>
    <dgm:pt modelId="{9BF54325-FFB7-4723-BBE1-116C5BD75B2D}" type="pres">
      <dgm:prSet presAssocID="{23079E46-931C-4297-8ED3-D7252004031B}" presName="LevelTwoTextNode" presStyleLbl="node2" presStyleIdx="1" presStyleCnt="2">
        <dgm:presLayoutVars>
          <dgm:chPref val="3"/>
        </dgm:presLayoutVars>
      </dgm:prSet>
      <dgm:spPr/>
    </dgm:pt>
    <dgm:pt modelId="{91B7EAD0-ECE5-4FB3-8470-EAA67A8F22CC}" type="pres">
      <dgm:prSet presAssocID="{23079E46-931C-4297-8ED3-D7252004031B}" presName="level3hierChild" presStyleCnt="0"/>
      <dgm:spPr/>
    </dgm:pt>
  </dgm:ptLst>
  <dgm:cxnLst>
    <dgm:cxn modelId="{9154D207-7DFB-4E7F-8360-9EA34B4A83B1}" type="presOf" srcId="{B60BE0D5-59DB-4258-A39E-1253503B2CF3}" destId="{392F6C6A-5011-4C39-B2A8-58C5E7441F32}" srcOrd="0" destOrd="0" presId="urn:microsoft.com/office/officeart/2005/8/layout/hierarchy2"/>
    <dgm:cxn modelId="{3BE9C73E-F2FF-4293-A72B-A5DAF8C663C6}" type="presOf" srcId="{D4F267AC-D472-45DC-ABEA-95220E8EF386}" destId="{FEA17E65-7C9E-4E75-B212-914310A92771}" srcOrd="1" destOrd="0" presId="urn:microsoft.com/office/officeart/2005/8/layout/hierarchy2"/>
    <dgm:cxn modelId="{0AADF765-71D9-4C92-9006-C0446056D9ED}" type="presOf" srcId="{D4F267AC-D472-45DC-ABEA-95220E8EF386}" destId="{F93591BB-4C80-4DE0-A130-3ABCF3C716FD}" srcOrd="0" destOrd="0" presId="urn:microsoft.com/office/officeart/2005/8/layout/hierarchy2"/>
    <dgm:cxn modelId="{F92C7349-BB34-41BE-8EA7-9EB20BC05B0A}" srcId="{B60BE0D5-59DB-4258-A39E-1253503B2CF3}" destId="{27AF1E34-4875-4381-A261-0A923FB74D0F}" srcOrd="0" destOrd="0" parTransId="{D4F267AC-D472-45DC-ABEA-95220E8EF386}" sibTransId="{1CD8864F-F5B0-4C40-BAF8-DC420B1B2D0D}"/>
    <dgm:cxn modelId="{94EACA49-920D-49B3-8390-AC3FAEC894B8}" type="presOf" srcId="{F1F11AB9-A749-458E-9725-F4D78626CF28}" destId="{BF524241-5997-497D-B22C-9BE1C4440407}" srcOrd="0" destOrd="0" presId="urn:microsoft.com/office/officeart/2005/8/layout/hierarchy2"/>
    <dgm:cxn modelId="{E12A2C6F-AE8C-475B-98AF-13A6ED180567}" type="presOf" srcId="{23079E46-931C-4297-8ED3-D7252004031B}" destId="{9BF54325-FFB7-4723-BBE1-116C5BD75B2D}" srcOrd="0" destOrd="0" presId="urn:microsoft.com/office/officeart/2005/8/layout/hierarchy2"/>
    <dgm:cxn modelId="{B922B07F-F9D0-4E62-ADEF-1D0D646F3C61}" type="presOf" srcId="{F8A9D403-4B25-481D-9516-8462AD358011}" destId="{7A11C302-258B-474F-BB6F-7782F56F2C47}" srcOrd="0" destOrd="0" presId="urn:microsoft.com/office/officeart/2005/8/layout/hierarchy2"/>
    <dgm:cxn modelId="{13B272CD-BB10-445D-A195-69C68F3FBEF5}" srcId="{B60BE0D5-59DB-4258-A39E-1253503B2CF3}" destId="{23079E46-931C-4297-8ED3-D7252004031B}" srcOrd="1" destOrd="0" parTransId="{F8A9D403-4B25-481D-9516-8462AD358011}" sibTransId="{BAC3D0D1-D30B-4843-8BEF-F5313EA336E9}"/>
    <dgm:cxn modelId="{72E83EFB-150D-47B6-8078-763977162D53}" srcId="{F1F11AB9-A749-458E-9725-F4D78626CF28}" destId="{B60BE0D5-59DB-4258-A39E-1253503B2CF3}" srcOrd="0" destOrd="0" parTransId="{6682B9AF-35D9-47F1-B849-7EABEB6560AE}" sibTransId="{A5FE71E6-6AAD-4747-A8CF-670E4DCA92A4}"/>
    <dgm:cxn modelId="{EF56FFFB-6019-43C7-B6B0-CC6739A77A3E}" type="presOf" srcId="{27AF1E34-4875-4381-A261-0A923FB74D0F}" destId="{D0FA385C-F37B-42AE-B1DC-02CF1B98D8AA}" srcOrd="0" destOrd="0" presId="urn:microsoft.com/office/officeart/2005/8/layout/hierarchy2"/>
    <dgm:cxn modelId="{59DF52FD-EBCD-4534-96C4-15C2A980BE11}" type="presOf" srcId="{F8A9D403-4B25-481D-9516-8462AD358011}" destId="{0DAF63CC-D476-489D-B811-9DE8DFA8892E}" srcOrd="1" destOrd="0" presId="urn:microsoft.com/office/officeart/2005/8/layout/hierarchy2"/>
    <dgm:cxn modelId="{67A6B473-A3BC-44E9-A927-340B5925ACF1}" type="presParOf" srcId="{BF524241-5997-497D-B22C-9BE1C4440407}" destId="{26061CD2-183E-4247-9697-A3827B86376A}" srcOrd="0" destOrd="0" presId="urn:microsoft.com/office/officeart/2005/8/layout/hierarchy2"/>
    <dgm:cxn modelId="{0F4727B5-15F2-478F-97A7-53EF841E35C7}" type="presParOf" srcId="{26061CD2-183E-4247-9697-A3827B86376A}" destId="{392F6C6A-5011-4C39-B2A8-58C5E7441F32}" srcOrd="0" destOrd="0" presId="urn:microsoft.com/office/officeart/2005/8/layout/hierarchy2"/>
    <dgm:cxn modelId="{38130824-D878-45F9-8AFB-3DBD68444E1B}" type="presParOf" srcId="{26061CD2-183E-4247-9697-A3827B86376A}" destId="{A882536F-9484-4237-A63E-8016D80BB9CB}" srcOrd="1" destOrd="0" presId="urn:microsoft.com/office/officeart/2005/8/layout/hierarchy2"/>
    <dgm:cxn modelId="{FD066E79-4229-462E-8A69-3D7DD3A5CE3A}" type="presParOf" srcId="{A882536F-9484-4237-A63E-8016D80BB9CB}" destId="{F93591BB-4C80-4DE0-A130-3ABCF3C716FD}" srcOrd="0" destOrd="0" presId="urn:microsoft.com/office/officeart/2005/8/layout/hierarchy2"/>
    <dgm:cxn modelId="{952CBA66-F886-4993-A30A-6D6632CB4BB6}" type="presParOf" srcId="{F93591BB-4C80-4DE0-A130-3ABCF3C716FD}" destId="{FEA17E65-7C9E-4E75-B212-914310A92771}" srcOrd="0" destOrd="0" presId="urn:microsoft.com/office/officeart/2005/8/layout/hierarchy2"/>
    <dgm:cxn modelId="{269B94CA-E75B-4756-8227-DADACBA82939}" type="presParOf" srcId="{A882536F-9484-4237-A63E-8016D80BB9CB}" destId="{F68C3947-43C3-4F84-AA82-6E5DC3A8C898}" srcOrd="1" destOrd="0" presId="urn:microsoft.com/office/officeart/2005/8/layout/hierarchy2"/>
    <dgm:cxn modelId="{B501B8F2-1D9C-4E10-96BE-7B93AD8DFA81}" type="presParOf" srcId="{F68C3947-43C3-4F84-AA82-6E5DC3A8C898}" destId="{D0FA385C-F37B-42AE-B1DC-02CF1B98D8AA}" srcOrd="0" destOrd="0" presId="urn:microsoft.com/office/officeart/2005/8/layout/hierarchy2"/>
    <dgm:cxn modelId="{BAD3E525-0603-4694-BFD9-F00BD01AEB4B}" type="presParOf" srcId="{F68C3947-43C3-4F84-AA82-6E5DC3A8C898}" destId="{238C4CB1-813F-4DC9-A0BA-03F39C99D949}" srcOrd="1" destOrd="0" presId="urn:microsoft.com/office/officeart/2005/8/layout/hierarchy2"/>
    <dgm:cxn modelId="{211A39FE-D89C-453F-BDBE-5D1848A8C80C}" type="presParOf" srcId="{A882536F-9484-4237-A63E-8016D80BB9CB}" destId="{7A11C302-258B-474F-BB6F-7782F56F2C47}" srcOrd="2" destOrd="0" presId="urn:microsoft.com/office/officeart/2005/8/layout/hierarchy2"/>
    <dgm:cxn modelId="{68E19124-EF56-4CA6-9018-FA66BA1FBA57}" type="presParOf" srcId="{7A11C302-258B-474F-BB6F-7782F56F2C47}" destId="{0DAF63CC-D476-489D-B811-9DE8DFA8892E}" srcOrd="0" destOrd="0" presId="urn:microsoft.com/office/officeart/2005/8/layout/hierarchy2"/>
    <dgm:cxn modelId="{3CCAA759-AF24-4D1C-BAB7-0B9BD98F5399}" type="presParOf" srcId="{A882536F-9484-4237-A63E-8016D80BB9CB}" destId="{53DFCF75-60E2-4052-A2C2-DC28FE120DB5}" srcOrd="3" destOrd="0" presId="urn:microsoft.com/office/officeart/2005/8/layout/hierarchy2"/>
    <dgm:cxn modelId="{1ED7C025-9B09-483B-B22C-B8A6D1CFA3B6}" type="presParOf" srcId="{53DFCF75-60E2-4052-A2C2-DC28FE120DB5}" destId="{9BF54325-FFB7-4723-BBE1-116C5BD75B2D}" srcOrd="0" destOrd="0" presId="urn:microsoft.com/office/officeart/2005/8/layout/hierarchy2"/>
    <dgm:cxn modelId="{551A2DA3-8179-4F46-BDBF-28BD4DD065C7}" type="presParOf" srcId="{53DFCF75-60E2-4052-A2C2-DC28FE120DB5}" destId="{91B7EAD0-ECE5-4FB3-8470-EAA67A8F22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6C6A-5011-4C39-B2A8-58C5E7441F32}">
      <dsp:nvSpPr>
        <dsp:cNvPr id="0" name=""/>
        <dsp:cNvSpPr/>
      </dsp:nvSpPr>
      <dsp:spPr>
        <a:xfrm>
          <a:off x="791" y="1327111"/>
          <a:ext cx="3272216" cy="1636108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Dataset</a:t>
          </a:r>
          <a:endParaRPr lang="he-IL" sz="6500" kern="1200" dirty="0"/>
        </a:p>
      </dsp:txBody>
      <dsp:txXfrm>
        <a:off x="48711" y="1375031"/>
        <a:ext cx="3176376" cy="1540268"/>
      </dsp:txXfrm>
    </dsp:sp>
    <dsp:sp modelId="{F93591BB-4C80-4DE0-A130-3ABCF3C716FD}">
      <dsp:nvSpPr>
        <dsp:cNvPr id="0" name=""/>
        <dsp:cNvSpPr/>
      </dsp:nvSpPr>
      <dsp:spPr>
        <a:xfrm rot="19457599">
          <a:off x="3121501" y="1640463"/>
          <a:ext cx="1611898" cy="68642"/>
        </a:xfrm>
        <a:custGeom>
          <a:avLst/>
          <a:gdLst/>
          <a:ahLst/>
          <a:cxnLst/>
          <a:rect l="0" t="0" r="0" b="0"/>
          <a:pathLst>
            <a:path>
              <a:moveTo>
                <a:pt x="0" y="34321"/>
              </a:moveTo>
              <a:lnTo>
                <a:pt x="1611898" y="343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600" kern="1200"/>
        </a:p>
      </dsp:txBody>
      <dsp:txXfrm>
        <a:off x="3887153" y="1634487"/>
        <a:ext cx="80594" cy="80594"/>
      </dsp:txXfrm>
    </dsp:sp>
    <dsp:sp modelId="{D0FA385C-F37B-42AE-B1DC-02CF1B98D8AA}">
      <dsp:nvSpPr>
        <dsp:cNvPr id="0" name=""/>
        <dsp:cNvSpPr/>
      </dsp:nvSpPr>
      <dsp:spPr>
        <a:xfrm>
          <a:off x="4581894" y="386349"/>
          <a:ext cx="3272216" cy="1636108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Train set</a:t>
          </a:r>
          <a:endParaRPr lang="he-IL" sz="6500" kern="1200" dirty="0"/>
        </a:p>
      </dsp:txBody>
      <dsp:txXfrm>
        <a:off x="4629814" y="434269"/>
        <a:ext cx="3176376" cy="1540268"/>
      </dsp:txXfrm>
    </dsp:sp>
    <dsp:sp modelId="{7A11C302-258B-474F-BB6F-7782F56F2C47}">
      <dsp:nvSpPr>
        <dsp:cNvPr id="0" name=""/>
        <dsp:cNvSpPr/>
      </dsp:nvSpPr>
      <dsp:spPr>
        <a:xfrm rot="2142401">
          <a:off x="3121501" y="2581225"/>
          <a:ext cx="1611898" cy="68642"/>
        </a:xfrm>
        <a:custGeom>
          <a:avLst/>
          <a:gdLst/>
          <a:ahLst/>
          <a:cxnLst/>
          <a:rect l="0" t="0" r="0" b="0"/>
          <a:pathLst>
            <a:path>
              <a:moveTo>
                <a:pt x="0" y="34321"/>
              </a:moveTo>
              <a:lnTo>
                <a:pt x="1611898" y="343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600" kern="1200"/>
        </a:p>
      </dsp:txBody>
      <dsp:txXfrm>
        <a:off x="3887153" y="2575249"/>
        <a:ext cx="80594" cy="80594"/>
      </dsp:txXfrm>
    </dsp:sp>
    <dsp:sp modelId="{9BF54325-FFB7-4723-BBE1-116C5BD75B2D}">
      <dsp:nvSpPr>
        <dsp:cNvPr id="0" name=""/>
        <dsp:cNvSpPr/>
      </dsp:nvSpPr>
      <dsp:spPr>
        <a:xfrm>
          <a:off x="4581894" y="2267874"/>
          <a:ext cx="3272216" cy="1636108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Test set</a:t>
          </a:r>
          <a:endParaRPr lang="he-IL" sz="6500" kern="1200" dirty="0"/>
        </a:p>
      </dsp:txBody>
      <dsp:txXfrm>
        <a:off x="4629814" y="2315794"/>
        <a:ext cx="3176376" cy="1540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9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9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C927D88-9B27-4F6D-9882-332E12B61815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2841CB8-329F-4197-99F8-2FE2068A020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10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odness_of_fit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Wikipedia:Citation_needed" TargetMode="Externa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1350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2BE6-BE40-4309-BC79-E43A156090AA}" type="slidenum">
              <a:rPr lang="he-IL" altLang="he-IL" smtClean="0"/>
              <a:pPr>
                <a:spcBef>
                  <a:spcPct val="0"/>
                </a:spcBef>
              </a:pPr>
              <a:t>15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0375535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328846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16006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41134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01664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017961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98778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295271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139742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C82EABBD-50C8-4BCE-9D9D-8CDD7FA0D453}" type="slidenum">
              <a:rPr lang="he-IL" altLang="he-IL" smtClean="0"/>
              <a:pPr algn="l">
                <a:spcBef>
                  <a:spcPct val="0"/>
                </a:spcBef>
              </a:pPr>
              <a:t>120</a:t>
            </a:fld>
            <a:endParaRPr lang="en-US" altLang="he-IL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P^ - 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מסמן את רמת הדיוק של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lang="he-IL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מסמן את רמת הדיוק של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testing set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מספר התצפיות בטסט סט</a:t>
            </a:r>
          </a:p>
          <a:p>
            <a:pPr eaLnBrk="1" hangingPunct="1"/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בקשר ל-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he-IL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הוא שווה ל-1.96. זה בעצם הרווח בר סמך של 95%. </a:t>
            </a:r>
          </a:p>
        </p:txBody>
      </p:sp>
    </p:spTree>
    <p:extLst>
      <p:ext uri="{BB962C8B-B14F-4D97-AF65-F5344CB8AC3E}">
        <p14:creationId xmlns:p14="http://schemas.microsoft.com/office/powerpoint/2010/main" val="7269033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7975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2BE6-BE40-4309-BC79-E43A156090AA}" type="slidenum">
              <a:rPr lang="he-IL" altLang="he-IL" smtClean="0"/>
              <a:pPr>
                <a:spcBef>
                  <a:spcPct val="0"/>
                </a:spcBef>
              </a:pPr>
              <a:t>16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520647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Testing accuracy is: ¾=0.75=75%</a:t>
            </a:r>
          </a:p>
          <a:p>
            <a:r>
              <a:rPr lang="en-US" sz="1200" dirty="0"/>
              <a:t>Majority rule accuracy=6/10=60%</a:t>
            </a:r>
            <a:endParaRPr lang="he-IL" sz="1200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592948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Testing accuracy is: ¾=0.75=75%</a:t>
            </a:r>
          </a:p>
          <a:p>
            <a:r>
              <a:rPr lang="en-US" sz="1200" dirty="0"/>
              <a:t>Majority rule accuracy=6/10=60%</a:t>
            </a:r>
            <a:endParaRPr lang="he-IL" sz="1200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7723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03063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036520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ככל שנגדיל את כמות </a:t>
            </a:r>
            <a:r>
              <a:rPr lang="he-IL" dirty="0" err="1"/>
              <a:t>הקודקודים</a:t>
            </a:r>
            <a:r>
              <a:rPr lang="he-IL" dirty="0"/>
              <a:t> בעץ, כך הדיוק שלנו יעלה.</a:t>
            </a:r>
            <a:br>
              <a:rPr lang="en-US" dirty="0"/>
            </a:br>
            <a:r>
              <a:rPr lang="he-IL" dirty="0"/>
              <a:t>אבל לא נרצה יותר מדיי כי דיוק על המבחן ירד בסופו של דבר.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94455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err="1"/>
              <a:t>Prepruning</a:t>
            </a:r>
            <a:r>
              <a:rPr lang="he-IL" dirty="0"/>
              <a:t>  - גיזום מוקדם. נרצה לעצור את בניית עץ. נקבע איזשהו סף וממנו נפסיק לפתח את קודקודי העץ. הבעיה בזה היא הקושי לבחור תנאי סף מתאים.</a:t>
            </a:r>
          </a:p>
          <a:p>
            <a:pPr algn="r" rtl="1"/>
            <a:r>
              <a:rPr lang="en-US" dirty="0" err="1"/>
              <a:t>Postpruning</a:t>
            </a:r>
            <a:r>
              <a:rPr lang="he-IL" dirty="0"/>
              <a:t> – נבנה עץ ענק שנדע שהוא לא טוב וננסה לגזום אותו. </a:t>
            </a:r>
            <a:r>
              <a:rPr lang="he-IL" dirty="0" err="1"/>
              <a:t>בדר"כ</a:t>
            </a:r>
            <a:r>
              <a:rPr lang="he-IL" dirty="0"/>
              <a:t> הגיזום יחל מהרמה הנמוכה ונעלה אט אט.</a:t>
            </a:r>
          </a:p>
          <a:p>
            <a:pPr algn="r" rtl="1"/>
            <a:r>
              <a:rPr lang="he-IL" dirty="0"/>
              <a:t>איך נדע מהו עץ אופטימלי? בכל שלב שאנו גוזמים את העץ, נריץ את ה-</a:t>
            </a:r>
            <a:r>
              <a:rPr lang="en-US" dirty="0"/>
              <a:t>test set</a:t>
            </a:r>
            <a:r>
              <a:rPr lang="he-IL" dirty="0"/>
              <a:t> ונראה אם שיפרנו.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06468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03455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3687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השערת האפס: המשתנה </a:t>
            </a:r>
            <a:r>
              <a:rPr lang="en-US" dirty="0"/>
              <a:t>A </a:t>
            </a:r>
            <a:r>
              <a:rPr lang="he-IL" dirty="0"/>
              <a:t>לא רלוונטי לסיווג. </a:t>
            </a:r>
            <a:br>
              <a:rPr lang="en-US" dirty="0"/>
            </a:br>
            <a:r>
              <a:rPr lang="he-IL" dirty="0"/>
              <a:t>ההשערה האלטרנטיבית המשתנה </a:t>
            </a:r>
            <a:r>
              <a:rPr lang="en-US" dirty="0"/>
              <a:t>A</a:t>
            </a:r>
            <a:r>
              <a:rPr lang="he-IL" dirty="0"/>
              <a:t> כן משפיע כלומר רלוונטי לסיווג. </a:t>
            </a:r>
            <a:br>
              <a:rPr lang="en-US" dirty="0"/>
            </a:br>
            <a:r>
              <a:rPr lang="he-IL" dirty="0"/>
              <a:t>אם נדחה את השערת האפס אזי נפצל את </a:t>
            </a:r>
            <a:r>
              <a:rPr lang="he-IL" dirty="0" err="1"/>
              <a:t>הקודקוד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תנאי בסיסי שהסטטיסטי מתפלג חי בריבוע הוא השערת האפס נכונה.</a:t>
            </a:r>
            <a:br>
              <a:rPr lang="en-US" dirty="0"/>
            </a:br>
            <a:r>
              <a:rPr lang="he-IL" dirty="0"/>
              <a:t>אם נדחה אז זה אומר שזה לא מתפלג חי בריבוע.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827631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4961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087923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0F6E1655-781C-40C7-BDC6-834C41470D90}" type="slidenum">
              <a:rPr lang="he-IL" altLang="he-IL" smtClean="0"/>
              <a:pPr algn="l">
                <a:spcBef>
                  <a:spcPct val="0"/>
                </a:spcBef>
              </a:pPr>
              <a:t>132</a:t>
            </a:fld>
            <a:endParaRPr lang="en-US" altLang="he-IL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4376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202B1613-6BBF-48A5-A832-19535B9440F1}" type="slidenum">
              <a:rPr lang="he-IL" altLang="he-IL" smtClean="0"/>
              <a:pPr algn="l">
                <a:spcBef>
                  <a:spcPct val="0"/>
                </a:spcBef>
              </a:pPr>
              <a:t>133</a:t>
            </a:fld>
            <a:endParaRPr lang="en-US" altLang="he-IL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7588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E63B649E-52DA-4647-BFB5-5D653424A9E1}" type="slidenum">
              <a:rPr lang="he-IL" altLang="he-IL" smtClean="0"/>
              <a:pPr algn="l">
                <a:spcBef>
                  <a:spcPct val="0"/>
                </a:spcBef>
              </a:pPr>
              <a:t>134</a:t>
            </a:fld>
            <a:endParaRPr lang="en-US" altLang="he-IL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3971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השערת האפס: המשתנה </a:t>
            </a:r>
            <a:r>
              <a:rPr lang="en-US" dirty="0"/>
              <a:t>A </a:t>
            </a:r>
            <a:r>
              <a:rPr lang="he-IL" dirty="0"/>
              <a:t>לא רלוונטי לסיווג. </a:t>
            </a:r>
            <a:br>
              <a:rPr lang="en-US" dirty="0"/>
            </a:br>
            <a:r>
              <a:rPr lang="he-IL" dirty="0"/>
              <a:t>ההשערה האלטרנטיבית המשתנה </a:t>
            </a:r>
            <a:r>
              <a:rPr lang="en-US" dirty="0"/>
              <a:t>A</a:t>
            </a:r>
            <a:r>
              <a:rPr lang="he-IL" dirty="0"/>
              <a:t> כן משפיע כלומר רלוונטי לסיווג. </a:t>
            </a:r>
            <a:br>
              <a:rPr lang="en-US" dirty="0"/>
            </a:br>
            <a:r>
              <a:rPr lang="he-IL" dirty="0"/>
              <a:t>אם נדחה את השערת האפס אזי נפצל את </a:t>
            </a:r>
            <a:r>
              <a:rPr lang="he-IL" dirty="0" err="1"/>
              <a:t>הקודקוד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תנאי בסיסי שהסטטיסטי מתפלג חי בריבוע הוא השערת האפס נכונה.</a:t>
            </a:r>
            <a:br>
              <a:rPr lang="en-US" dirty="0"/>
            </a:br>
            <a:r>
              <a:rPr lang="he-IL" dirty="0"/>
              <a:t>אם נדחה אז זה אומר שזה לא מתפלג חי בריבוע.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837616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553D0E94-0399-4BE6-A3CB-C4BF3E0E4840}" type="slidenum">
              <a:rPr lang="he-IL" altLang="he-IL" smtClean="0"/>
              <a:pPr algn="l">
                <a:spcBef>
                  <a:spcPct val="0"/>
                </a:spcBef>
              </a:pPr>
              <a:t>136</a:t>
            </a:fld>
            <a:endParaRPr lang="en-US" altLang="he-IL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0846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2672389C-007F-4EFC-A24A-572E53701094}" type="slidenum">
              <a:rPr lang="he-IL" altLang="he-IL" smtClean="0"/>
              <a:pPr algn="l">
                <a:spcBef>
                  <a:spcPct val="0"/>
                </a:spcBef>
              </a:pPr>
              <a:t>137</a:t>
            </a:fld>
            <a:endParaRPr lang="en-US" altLang="he-IL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07759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F97305C6-9CF0-4DC8-8789-B0182EB8F174}" type="slidenum">
              <a:rPr lang="he-IL" altLang="he-IL" smtClean="0"/>
              <a:pPr algn="l">
                <a:spcBef>
                  <a:spcPct val="0"/>
                </a:spcBef>
              </a:pPr>
              <a:t>138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6506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BB73E462-E56B-48BF-A54A-2A90010B9D63}" type="slidenum">
              <a:rPr lang="he-IL" altLang="he-IL" smtClean="0"/>
              <a:pPr algn="l">
                <a:spcBef>
                  <a:spcPct val="0"/>
                </a:spcBef>
              </a:pPr>
              <a:t>139</a:t>
            </a:fld>
            <a:endParaRPr lang="en-US" altLang="he-IL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963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109F7230-3453-4A59-B4DE-22FDC4A713C3}" type="slidenum">
              <a:rPr lang="he-IL" altLang="he-IL" smtClean="0"/>
              <a:pPr algn="l">
                <a:spcBef>
                  <a:spcPct val="0"/>
                </a:spcBef>
              </a:pPr>
              <a:t>140</a:t>
            </a:fld>
            <a:endParaRPr lang="en-US" altLang="he-IL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ב-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3 קודם בונים את העץ ורק אחר כך בודקים אם אין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בחי בריבוע אני בונה מראש עץ שאין בו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79263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1DBEDBCD-E9C1-49A1-8CB2-F86E446D47AC}" type="slidenum">
              <a:rPr lang="he-IL" altLang="he-IL" smtClean="0"/>
              <a:pPr algn="l">
                <a:spcBef>
                  <a:spcPct val="0"/>
                </a:spcBef>
              </a:pPr>
              <a:t>141</a:t>
            </a:fld>
            <a:endParaRPr lang="en-US" altLang="he-IL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90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338351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FF274E2B-B2DF-4EA3-8077-D9F7E071639C}" type="slidenum">
              <a:rPr lang="he-IL" altLang="he-IL" smtClean="0"/>
              <a:pPr algn="l">
                <a:spcBef>
                  <a:spcPct val="0"/>
                </a:spcBef>
              </a:pPr>
              <a:t>142</a:t>
            </a:fld>
            <a:endParaRPr lang="en-US" altLang="he-IL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3595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9708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35882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עוד מבחן. במקרה כאן קודם נבנה את העץ ורק אחר כך נבצע גיזום. </a:t>
            </a:r>
          </a:p>
          <a:p>
            <a:pPr algn="r" rtl="1"/>
            <a:r>
              <a:rPr lang="he-IL" dirty="0"/>
              <a:t>החצי שמחברים במשוואה היא עבור תיקון הרציפות.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331606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Q(v)</a:t>
            </a:r>
            <a:r>
              <a:rPr lang="he-IL" dirty="0"/>
              <a:t>- הטעות לפני הגיזום</a:t>
            </a:r>
          </a:p>
          <a:p>
            <a:pPr algn="r" rtl="1"/>
            <a:r>
              <a:rPr lang="en-US" dirty="0"/>
              <a:t>Q(T)</a:t>
            </a:r>
            <a:r>
              <a:rPr lang="he-IL" dirty="0"/>
              <a:t> – הטעות אחרי הגיזום.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218231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Error = 10/30</a:t>
            </a:r>
            <a:r>
              <a:rPr lang="he-IL" dirty="0"/>
              <a:t> זו השגיאה אם נבצע סיווג על פי הרוב.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065298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47A8F9EA-4718-4C05-82A5-F18007190753}" type="slidenum">
              <a:rPr lang="he-IL" altLang="he-IL" smtClean="0"/>
              <a:pPr algn="l">
                <a:spcBef>
                  <a:spcPct val="0"/>
                </a:spcBef>
              </a:pPr>
              <a:t>149</a:t>
            </a:fld>
            <a:endParaRPr lang="en-US" altLang="he-IL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אלגוריתם </a:t>
            </a:r>
            <a:r>
              <a:rPr lang="he-IL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דיסקרטיזציה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– נבצע אם ישנם רצפים. לא נוכל עבור משתנה רציף לבנות עץ באמצעות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3 או באמצעות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pruning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13788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DBAB7790-0C7B-4D7F-B1B8-45BE305F67B6}" type="slidenum">
              <a:rPr lang="he-IL" altLang="he-IL" smtClean="0">
                <a:solidFill>
                  <a:srgbClr val="000000"/>
                </a:solidFill>
              </a:rPr>
              <a:pPr algn="l">
                <a:spcBef>
                  <a:spcPct val="0"/>
                </a:spcBef>
              </a:pPr>
              <a:t>150</a:t>
            </a:fld>
            <a:endParaRPr lang="en-US" altLang="he-IL">
              <a:solidFill>
                <a:srgbClr val="000000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080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3D0E2FC1-EE24-4BD9-9FB3-D687C7299E12}" type="slidenum">
              <a:rPr lang="he-IL" altLang="he-IL" smtClean="0">
                <a:solidFill>
                  <a:srgbClr val="000000"/>
                </a:solidFill>
              </a:rPr>
              <a:pPr algn="l">
                <a:spcBef>
                  <a:spcPct val="0"/>
                </a:spcBef>
              </a:pPr>
              <a:t>151</a:t>
            </a:fld>
            <a:endParaRPr lang="en-US" altLang="he-IL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1391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E9DCDA70-E1C2-4683-A1D1-B180BF494043}" type="slidenum">
              <a:rPr lang="he-IL" altLang="he-IL" smtClean="0"/>
              <a:pPr algn="l">
                <a:spcBef>
                  <a:spcPct val="0"/>
                </a:spcBef>
              </a:pPr>
              <a:t>152</a:t>
            </a:fld>
            <a:endParaRPr lang="en-US" altLang="he-IL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סט כל התצפיות שלנו. </a:t>
            </a:r>
          </a:p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– ה-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ששעליו נבצע</a:t>
            </a:r>
          </a:p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– נרצה למצוא</a:t>
            </a:r>
          </a:p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1 – כל הרשומות שהן קטנות או שוות ל-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2 – גדול מ-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באמצעות האלגוריתם הזה נמצא </a:t>
            </a:r>
            <a:r>
              <a:rPr lang="en-US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threshlold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אופטימלי.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27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2BE6-BE40-4309-BC79-E43A156090AA}" type="slidenum">
              <a:rPr lang="he-IL" altLang="he-IL" smtClean="0"/>
              <a:pPr>
                <a:spcBef>
                  <a:spcPct val="0"/>
                </a:spcBef>
              </a:pPr>
              <a:t>19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7488172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0FD25CD3-1554-493E-A2AE-9CA14E8E1E08}" type="slidenum">
              <a:rPr lang="he-IL" altLang="he-IL" smtClean="0"/>
              <a:pPr algn="l">
                <a:spcBef>
                  <a:spcPct val="0"/>
                </a:spcBef>
              </a:pPr>
              <a:t>153</a:t>
            </a:fld>
            <a:endParaRPr lang="en-US" altLang="he-IL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3864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86619AF3-EAE0-4D39-82EF-D2E5B73B42EC}" type="slidenum">
              <a:rPr lang="he-IL" altLang="he-IL" smtClean="0"/>
              <a:pPr algn="l">
                <a:spcBef>
                  <a:spcPct val="0"/>
                </a:spcBef>
              </a:pPr>
              <a:t>154</a:t>
            </a:fld>
            <a:endParaRPr lang="en-US" altLang="he-IL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תחילה נמיין לפי המשתנה </a:t>
            </a:r>
            <a:r>
              <a:rPr lang="en-US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tempeture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7698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BCB6A9EB-439D-42F8-8CFD-78F47DFE6C54}" type="slidenum">
              <a:rPr lang="he-IL" altLang="he-IL" smtClean="0"/>
              <a:pPr algn="l">
                <a:spcBef>
                  <a:spcPct val="0"/>
                </a:spcBef>
              </a:pPr>
              <a:t>155</a:t>
            </a:fld>
            <a:endParaRPr lang="en-US" altLang="he-IL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יש 1 תחת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shopping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כאשר ה-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קטן או שווה ל-25 כי זה קורה פעם אחת.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9888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2048B443-257A-44C9-BF78-9C835EC146E3}" type="slidenum">
              <a:rPr lang="he-IL" altLang="he-IL" smtClean="0"/>
              <a:pPr algn="l">
                <a:spcBef>
                  <a:spcPct val="0"/>
                </a:spcBef>
              </a:pPr>
              <a:t>156</a:t>
            </a:fld>
            <a:endParaRPr lang="en-US" altLang="he-IL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8003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77F56830-5BD7-4B94-A0E9-96AC21C6CDD6}" type="slidenum">
              <a:rPr lang="he-IL" altLang="he-IL" smtClean="0"/>
              <a:pPr algn="l">
                <a:spcBef>
                  <a:spcPct val="0"/>
                </a:spcBef>
              </a:pPr>
              <a:t>157</a:t>
            </a:fld>
            <a:endParaRPr lang="en-US" altLang="he-IL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1773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69381F1E-14CE-4ECF-9927-C89C8E660645}" type="slidenum">
              <a:rPr lang="he-IL" altLang="he-IL" smtClean="0"/>
              <a:pPr algn="l">
                <a:spcBef>
                  <a:spcPct val="0"/>
                </a:spcBef>
              </a:pPr>
              <a:t>158</a:t>
            </a:fld>
            <a:endParaRPr lang="en-US" altLang="he-IL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1907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159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669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2BE6-BE40-4309-BC79-E43A156090AA}" type="slidenum">
              <a:rPr lang="he-IL" altLang="he-IL" smtClean="0"/>
              <a:pPr>
                <a:spcBef>
                  <a:spcPct val="0"/>
                </a:spcBef>
              </a:pPr>
              <a:t>20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296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468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4054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2584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434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3691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0175C1-BD59-43BF-AF75-CF506725AF80}" type="slidenum">
              <a:rPr lang="he-IL" altLang="he-IL" smtClean="0"/>
              <a:pPr>
                <a:spcBef>
                  <a:spcPct val="0"/>
                </a:spcBef>
              </a:pPr>
              <a:t>25</a:t>
            </a:fld>
            <a:endParaRPr lang="en-US" altLang="he-IL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49973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0175C1-BD59-43BF-AF75-CF506725AF80}" type="slidenum">
              <a:rPr lang="he-IL" altLang="he-IL" smtClean="0"/>
              <a:pPr>
                <a:spcBef>
                  <a:spcPct val="0"/>
                </a:spcBef>
              </a:pPr>
              <a:t>26</a:t>
            </a:fld>
            <a:endParaRPr lang="en-US" altLang="he-IL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361779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FA0C49B-6EEE-440D-8CF3-85782993405E}" type="slidenum">
              <a:rPr lang="he-IL" altLang="he-IL" smtClean="0"/>
              <a:pPr>
                <a:spcBef>
                  <a:spcPct val="0"/>
                </a:spcBef>
              </a:pPr>
              <a:t>27</a:t>
            </a:fld>
            <a:endParaRPr lang="en-US" altLang="he-IL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0747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4189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9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0845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2431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7290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1106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רמת האי וודאות של בדיקה בהינתן מחלה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619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1766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E4C62A-77BA-4BD5-AD39-C19D1D93A2FE}" type="slidenum">
              <a:rPr lang="he-IL" altLang="he-IL" smtClean="0"/>
              <a:pPr>
                <a:spcBef>
                  <a:spcPct val="0"/>
                </a:spcBef>
              </a:pPr>
              <a:t>35</a:t>
            </a:fld>
            <a:endParaRPr lang="en-US" altLang="he-IL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43764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E4C62A-77BA-4BD5-AD39-C19D1D93A2FE}" type="slidenum">
              <a:rPr lang="he-IL" altLang="he-IL" smtClean="0"/>
              <a:pPr>
                <a:spcBef>
                  <a:spcPct val="0"/>
                </a:spcBef>
              </a:pPr>
              <a:t>36</a:t>
            </a:fld>
            <a:endParaRPr lang="en-US" altLang="he-IL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4607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E4C62A-77BA-4BD5-AD39-C19D1D93A2FE}" type="slidenum">
              <a:rPr lang="he-IL" altLang="he-IL" smtClean="0"/>
              <a:pPr>
                <a:spcBef>
                  <a:spcPct val="0"/>
                </a:spcBef>
              </a:pPr>
              <a:t>37</a:t>
            </a:fld>
            <a:endParaRPr lang="en-US" altLang="he-IL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74197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2F53DE-8E15-471F-991B-A98FF58FC5C3}" type="slidenum">
              <a:rPr lang="he-IL" altLang="he-IL" smtClean="0"/>
              <a:pPr>
                <a:spcBef>
                  <a:spcPct val="0"/>
                </a:spcBef>
              </a:pPr>
              <a:t>38</a:t>
            </a:fld>
            <a:endParaRPr lang="en-US" altLang="he-IL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7592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357558-10B3-47A3-ADB9-BB6AAE68590E}" type="slidenum">
              <a:rPr lang="he-IL" altLang="he-IL" smtClean="0"/>
              <a:pPr>
                <a:spcBef>
                  <a:spcPct val="0"/>
                </a:spcBef>
              </a:pPr>
              <a:t>39</a:t>
            </a:fld>
            <a:endParaRPr lang="en-US" altLang="he-IL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0871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5033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MI(D,T)=MI(T,D)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7495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MI(D,T)=MI(T,D)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8312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207889-C5A4-4B21-9AAC-E7F049B57719}" type="slidenum">
              <a:rPr lang="he-IL" altLang="he-IL" smtClean="0"/>
              <a:pPr>
                <a:spcBef>
                  <a:spcPct val="0"/>
                </a:spcBef>
              </a:pPr>
              <a:t>45</a:t>
            </a:fld>
            <a:endParaRPr lang="en-US" altLang="he-IL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7164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207889-C5A4-4B21-9AAC-E7F049B57719}" type="slidenum">
              <a:rPr lang="he-IL" altLang="he-IL" smtClean="0"/>
              <a:pPr>
                <a:spcBef>
                  <a:spcPct val="0"/>
                </a:spcBef>
              </a:pPr>
              <a:t>46</a:t>
            </a:fld>
            <a:endParaRPr lang="en-US" altLang="he-IL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51289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7216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83A6F2-54C1-4E3E-BD47-986B9021666E}" type="slidenum">
              <a:rPr lang="he-IL" altLang="he-IL" smtClean="0"/>
              <a:pPr>
                <a:spcBef>
                  <a:spcPct val="0"/>
                </a:spcBef>
              </a:pPr>
              <a:t>47</a:t>
            </a:fld>
            <a:endParaRPr lang="en-US" altLang="he-IL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875377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מציין מיקום של תמונת שקופית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מציין מיקום של הערות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  <p:sp>
        <p:nvSpPr>
          <p:cNvPr id="40964" name="מציין מיקום של מספר שקופית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643D66-176A-4336-BAD5-91B59E5D9936}" type="slidenum">
              <a:rPr lang="he-IL" altLang="he-IL" smtClean="0"/>
              <a:pPr/>
              <a:t>48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508176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לצמצם אי וודאות של משתנה מטרה שאנחנו לא יודעים אותו בוודאות.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ניתן לייצג אי וודאות באמצעות אנטרופיה.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ישנם אלגוריתמים שנועדו לצמצם את האנטרופיה.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49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9732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הגישה השנייה אומרת שנרצה לדחוס את המידע. נרצה למצוא את המודל </a:t>
            </a:r>
            <a:r>
              <a:rPr lang="he-IL" dirty="0" err="1"/>
              <a:t>המינמלי</a:t>
            </a:r>
            <a:r>
              <a:rPr lang="he-IL" dirty="0"/>
              <a:t> שמייצג את הנתונים שלנו בצורה המצומצמת ביותר.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המטרה תהיה לבנות מודל שמייצג את התבניות הכי שכיחות.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עקרון ה-</a:t>
            </a:r>
            <a:r>
              <a:rPr lang="en-US" dirty="0"/>
              <a:t>MDL</a:t>
            </a:r>
            <a:r>
              <a:rPr lang="he-IL" dirty="0"/>
              <a:t> – הרעיון שהמודל הזה אף פעם לא היה מדויק ב-100% ולכן יש להתייחס לשגיאות המודל. ההתייחסות לשגיאות שהוא עושה.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08376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אנו מעוניינים במודלים הפשוטים ביותר שייצגו את התופעה הנחקרת. לא רוצים דברים מסובכים.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כאשר יש מספר אפשרויות להסביר תופעה, נבחר את ההסבר הפשוט ביותר. צריך לחפש הסברים כמה שיותר פשוטים לדברים כי הטבע פשוט.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כריית נתונים מפעיל אלגוריתמים שצריכים לבחור היפותזות שדוחסות את הנתונים בצורה המקסימלית ביותר </a:t>
            </a:r>
            <a:r>
              <a:rPr lang="en-US" dirty="0"/>
              <a:t>MDL</a:t>
            </a:r>
            <a:r>
              <a:rPr lang="he-IL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4647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אנו מעוניינים במודלים הפשוטים ביותר שייצגו את התופעה הנחקרת. לא רוצים דברים מסובכים.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כאשר יש מספר אפשרויות להסביר תופעה, נבחר את ההסבר הפשוט ביותר. צריך לחפש הסברים כמה שיותר פשוטים לדברים כי הטבע פשוט.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כריית נתונים מפעיל אלגוריתמים שצריכים לבחור היפותזות שדוחסות את הנתונים בצורה המקסימלית ביותר </a:t>
            </a:r>
            <a:r>
              <a:rPr lang="en-US" dirty="0"/>
              <a:t>MDL</a:t>
            </a:r>
            <a:r>
              <a:rPr lang="he-IL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0596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אנו יודעים את ערכי ה-</a:t>
            </a:r>
            <a:r>
              <a:rPr lang="en-US" dirty="0"/>
              <a:t>input</a:t>
            </a:r>
            <a:r>
              <a:rPr lang="he-IL" dirty="0"/>
              <a:t> אבל רק מוסר ההודעה יודע את הסיווג. </a:t>
            </a:r>
            <a:br>
              <a:rPr lang="en-US" dirty="0"/>
            </a:br>
            <a:r>
              <a:rPr lang="he-IL" dirty="0"/>
              <a:t>נרצה שהמודל לא יהיה גדול מדיי.</a:t>
            </a:r>
            <a:br>
              <a:rPr lang="en-US" dirty="0"/>
            </a:br>
            <a:r>
              <a:rPr lang="he-IL" dirty="0"/>
              <a:t>נרצה שימוש </a:t>
            </a:r>
            <a:r>
              <a:rPr lang="he-IL" dirty="0" err="1"/>
              <a:t>במינמום</a:t>
            </a:r>
            <a:r>
              <a:rPr lang="he-IL" dirty="0"/>
              <a:t> ביטים וגם </a:t>
            </a:r>
            <a:r>
              <a:rPr lang="he-IL" dirty="0" err="1"/>
              <a:t>בסמפר</a:t>
            </a:r>
            <a:r>
              <a:rPr lang="he-IL" dirty="0"/>
              <a:t> שגיאות קטן.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 Variable</a:t>
            </a:r>
            <a:r>
              <a:rPr lang="he-IL" dirty="0"/>
              <a:t> = במקרה פה מדובר בעץ החלטה. אנו לא יודעים מראש מהי דרגת ה-</a:t>
            </a:r>
            <a:r>
              <a:rPr lang="en-US" dirty="0"/>
              <a:t>K</a:t>
            </a:r>
            <a:r>
              <a:rPr lang="he-IL" dirty="0"/>
              <a:t> של הפולינום.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אנו יודעים את הערך של משתני הקלט אבל אנו לא יודעים את הערך של המטרה (יעד).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2359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L(h)</a:t>
            </a:r>
            <a:r>
              <a:rPr lang="he-IL" dirty="0"/>
              <a:t> – כמות הביטים לתיאור המודל. בעצם עלות המודל ועלות ההשערה.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L(</a:t>
            </a:r>
            <a:r>
              <a:rPr lang="en-US" dirty="0" err="1"/>
              <a:t>D|h</a:t>
            </a:r>
            <a:r>
              <a:rPr lang="en-US" dirty="0"/>
              <a:t>)</a:t>
            </a:r>
            <a:r>
              <a:rPr lang="he-IL" dirty="0"/>
              <a:t> – כמות הביטים לתיאור נתון קלט עבור המודל.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ככל שהמודל מורכב יותר = (</a:t>
            </a:r>
            <a:r>
              <a:rPr lang="en-US" dirty="0"/>
              <a:t>H</a:t>
            </a:r>
            <a:r>
              <a:rPr lang="he-IL" dirty="0"/>
              <a:t>)</a:t>
            </a:r>
            <a:r>
              <a:rPr lang="en-US" dirty="0"/>
              <a:t>L</a:t>
            </a:r>
            <a:r>
              <a:rPr lang="he-IL" dirty="0"/>
              <a:t> גדול יותר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L(D|H)</a:t>
            </a:r>
            <a:r>
              <a:rPr lang="he-IL" dirty="0"/>
              <a:t>קטן יותר.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67814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להגיע למינימום במודל הזה.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אם הגענו למינימום יש לנו מודל אופטימלי מבחינת מספר הביטים שפותרים את הבעיה.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צריך </a:t>
            </a:r>
            <a:r>
              <a:rPr lang="he-IL" dirty="0" err="1"/>
              <a:t>להזהר</a:t>
            </a:r>
            <a:r>
              <a:rPr lang="he-IL" dirty="0"/>
              <a:t> מהתאמת יתר = מספר הביטים יהיה יחסית גדול לתיאור המודל.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9757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19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DB9A60-8A03-491A-9F10-019AF4507CED}" type="slidenum">
              <a:rPr lang="he-IL" altLang="he-IL" smtClean="0"/>
              <a:pPr>
                <a:spcBef>
                  <a:spcPct val="0"/>
                </a:spcBef>
              </a:pPr>
              <a:t>8</a:t>
            </a:fld>
            <a:endParaRPr lang="en-US" altLang="he-IL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9107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1305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4223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7673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5495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Data Mining (BGU) - Lecture No. 5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DDF1CA90-31FB-430E-A9E6-5A59797BB492}" type="datetime4">
              <a:rPr lang="en-US" altLang="he-IL" smtClean="0">
                <a:cs typeface="Times New Roman" panose="02020603050405020304" pitchFamily="18" charset="0"/>
              </a:rPr>
              <a:pPr algn="l">
                <a:spcBef>
                  <a:spcPct val="0"/>
                </a:spcBef>
              </a:pPr>
              <a:t>November 7, 2021</a:t>
            </a:fld>
            <a:endParaRPr lang="en-US" altLang="he-IL">
              <a:cs typeface="Times New Roman" panose="02020603050405020304" pitchFamily="18" charset="0"/>
            </a:endParaRPr>
          </a:p>
        </p:txBody>
      </p:sp>
      <p:sp>
        <p:nvSpPr>
          <p:cNvPr id="8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Dr. Mark Last</a:t>
            </a:r>
          </a:p>
        </p:txBody>
      </p:sp>
      <p:sp>
        <p:nvSpPr>
          <p:cNvPr id="8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5D63F04B-0EC3-4A74-9A97-16DA0270B7B1}" type="slidenum">
              <a:rPr lang="he-IL" altLang="he-IL" smtClean="0"/>
              <a:pPr algn="l">
                <a:spcBef>
                  <a:spcPct val="0"/>
                </a:spcBef>
              </a:pPr>
              <a:t>64</a:t>
            </a:fld>
            <a:endParaRPr lang="en-US" altLang="he-IL"/>
          </a:p>
        </p:txBody>
      </p:sp>
      <p:sp>
        <p:nvSpPr>
          <p:cNvPr id="819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Data Mining (BGU) - Lecture No. 10</a:t>
            </a:r>
          </a:p>
        </p:txBody>
      </p:sp>
      <p:sp>
        <p:nvSpPr>
          <p:cNvPr id="8199" name="Rectangle 3"/>
          <p:cNvSpPr txBox="1">
            <a:spLocks noGrp="1" noChangeArrowheads="1"/>
          </p:cNvSpPr>
          <p:nvPr/>
        </p:nvSpPr>
        <p:spPr bwMode="auto">
          <a:xfrm>
            <a:off x="3887788" y="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E02A811-588E-413D-B60E-FAF71C872FB9}" type="datetime4">
              <a:rPr lang="en-US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November 7, 2021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8200" name="Rectangle 6"/>
          <p:cNvSpPr txBox="1">
            <a:spLocks noGrp="1" noChangeArrowheads="1"/>
          </p:cNvSpPr>
          <p:nvPr/>
        </p:nvSpPr>
        <p:spPr bwMode="auto">
          <a:xfrm>
            <a:off x="0" y="868680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Dr. Mark Last</a:t>
            </a:r>
          </a:p>
        </p:txBody>
      </p:sp>
      <p:sp>
        <p:nvSpPr>
          <p:cNvPr id="8201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7A7B34D-C709-4234-A6F2-76EC1D0D9A24}" type="slidenum">
              <a:rPr lang="he-IL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64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8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/>
          <a:p>
            <a:pPr eaLnBrk="1" hangingPunct="1"/>
            <a:endParaRPr lang="en-US" altLang="he-IL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454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Data Mining (BGU) - Lecture No. 5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722E61A6-7731-4C71-B054-DF12785310B1}" type="datetime4">
              <a:rPr lang="en-US" altLang="he-IL" smtClean="0">
                <a:cs typeface="Times New Roman" panose="02020603050405020304" pitchFamily="18" charset="0"/>
              </a:rPr>
              <a:pPr algn="l">
                <a:spcBef>
                  <a:spcPct val="0"/>
                </a:spcBef>
              </a:pPr>
              <a:t>November 7, 2021</a:t>
            </a:fld>
            <a:endParaRPr lang="en-US" altLang="he-IL">
              <a:cs typeface="Times New Roman" panose="02020603050405020304" pitchFamily="18" charset="0"/>
            </a:endParaRPr>
          </a:p>
        </p:txBody>
      </p:sp>
      <p:sp>
        <p:nvSpPr>
          <p:cNvPr id="10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Dr. Mark Last</a:t>
            </a:r>
          </a:p>
        </p:txBody>
      </p:sp>
      <p:sp>
        <p:nvSpPr>
          <p:cNvPr id="10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97B70CBB-6966-4C16-B29E-34EAECCBB74E}" type="slidenum">
              <a:rPr lang="he-IL" altLang="he-IL" smtClean="0"/>
              <a:pPr algn="l">
                <a:spcBef>
                  <a:spcPct val="0"/>
                </a:spcBef>
              </a:pPr>
              <a:t>65</a:t>
            </a:fld>
            <a:endParaRPr lang="en-US" altLang="he-IL"/>
          </a:p>
        </p:txBody>
      </p:sp>
      <p:sp>
        <p:nvSpPr>
          <p:cNvPr id="10246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Data Mining (BGU) - Lecture No. 10</a:t>
            </a:r>
          </a:p>
        </p:txBody>
      </p:sp>
      <p:sp>
        <p:nvSpPr>
          <p:cNvPr id="10247" name="Rectangle 3"/>
          <p:cNvSpPr txBox="1">
            <a:spLocks noGrp="1" noChangeArrowheads="1"/>
          </p:cNvSpPr>
          <p:nvPr/>
        </p:nvSpPr>
        <p:spPr bwMode="auto">
          <a:xfrm>
            <a:off x="3887788" y="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7A6718-C0A1-4A60-8708-F051089DAB1C}" type="datetime4">
              <a:rPr lang="en-US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November 7, 2021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0248" name="Rectangle 6"/>
          <p:cNvSpPr txBox="1">
            <a:spLocks noGrp="1" noChangeArrowheads="1"/>
          </p:cNvSpPr>
          <p:nvPr/>
        </p:nvSpPr>
        <p:spPr bwMode="auto">
          <a:xfrm>
            <a:off x="0" y="868680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Dr. Mark Last</a:t>
            </a:r>
          </a:p>
        </p:txBody>
      </p:sp>
      <p:sp>
        <p:nvSpPr>
          <p:cNvPr id="10249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C8D740-1FDB-48E8-9C2A-B95801E188F6}" type="slidenum">
              <a:rPr lang="he-IL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65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0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/>
          <a:p>
            <a:pPr eaLnBrk="1" hangingPunct="1"/>
            <a:r>
              <a:rPr lang="en-US" altLang="he-IL">
                <a:latin typeface="Arial" panose="020B0604020202020204" pitchFamily="34" charset="0"/>
                <a:cs typeface="Arial" panose="020B0604020202020204" pitchFamily="34" charset="0"/>
              </a:rPr>
              <a:t>Alpha or alpha/2?</a:t>
            </a:r>
          </a:p>
          <a:p>
            <a:pPr eaLnBrk="1" hangingPunct="1"/>
            <a:r>
              <a:rPr lang="en-US" altLang="he-IL">
                <a:latin typeface="Arial" panose="020B0604020202020204" pitchFamily="34" charset="0"/>
                <a:cs typeface="Arial" panose="020B0604020202020204" pitchFamily="34" charset="0"/>
              </a:rPr>
              <a:t>Explain z_alpha with a chart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576466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Data Mining (BGU) - Lecture No. 5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722E61A6-7731-4C71-B054-DF12785310B1}" type="datetime4">
              <a:rPr lang="en-US" altLang="he-IL" smtClean="0">
                <a:cs typeface="Times New Roman" panose="02020603050405020304" pitchFamily="18" charset="0"/>
              </a:rPr>
              <a:pPr algn="l">
                <a:spcBef>
                  <a:spcPct val="0"/>
                </a:spcBef>
              </a:pPr>
              <a:t>November 7, 2021</a:t>
            </a:fld>
            <a:endParaRPr lang="en-US" altLang="he-IL">
              <a:cs typeface="Times New Roman" panose="02020603050405020304" pitchFamily="18" charset="0"/>
            </a:endParaRPr>
          </a:p>
        </p:txBody>
      </p:sp>
      <p:sp>
        <p:nvSpPr>
          <p:cNvPr id="10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Dr. Mark Last</a:t>
            </a:r>
          </a:p>
        </p:txBody>
      </p:sp>
      <p:sp>
        <p:nvSpPr>
          <p:cNvPr id="10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97B70CBB-6966-4C16-B29E-34EAECCBB74E}" type="slidenum">
              <a:rPr lang="he-IL" altLang="he-IL" smtClean="0"/>
              <a:pPr algn="l">
                <a:spcBef>
                  <a:spcPct val="0"/>
                </a:spcBef>
              </a:pPr>
              <a:t>66</a:t>
            </a:fld>
            <a:endParaRPr lang="en-US" altLang="he-IL"/>
          </a:p>
        </p:txBody>
      </p:sp>
      <p:sp>
        <p:nvSpPr>
          <p:cNvPr id="10246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Data Mining (BGU) - Lecture No. 10</a:t>
            </a:r>
          </a:p>
        </p:txBody>
      </p:sp>
      <p:sp>
        <p:nvSpPr>
          <p:cNvPr id="10247" name="Rectangle 3"/>
          <p:cNvSpPr txBox="1">
            <a:spLocks noGrp="1" noChangeArrowheads="1"/>
          </p:cNvSpPr>
          <p:nvPr/>
        </p:nvSpPr>
        <p:spPr bwMode="auto">
          <a:xfrm>
            <a:off x="3887788" y="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7A6718-C0A1-4A60-8708-F051089DAB1C}" type="datetime4">
              <a:rPr lang="en-US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November 7, 2021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0248" name="Rectangle 6"/>
          <p:cNvSpPr txBox="1">
            <a:spLocks noGrp="1" noChangeArrowheads="1"/>
          </p:cNvSpPr>
          <p:nvPr/>
        </p:nvSpPr>
        <p:spPr bwMode="auto">
          <a:xfrm>
            <a:off x="0" y="868680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Dr. Mark Last</a:t>
            </a:r>
          </a:p>
        </p:txBody>
      </p:sp>
      <p:sp>
        <p:nvSpPr>
          <p:cNvPr id="10249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BC8D740-1FDB-48E8-9C2A-B95801E188F6}" type="slidenum">
              <a:rPr lang="he-IL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66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0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/>
          <a:p>
            <a:pPr eaLnBrk="1" hangingPunct="1"/>
            <a:r>
              <a:rPr lang="en-US" altLang="he-IL">
                <a:latin typeface="Arial" panose="020B0604020202020204" pitchFamily="34" charset="0"/>
                <a:cs typeface="Arial" panose="020B0604020202020204" pitchFamily="34" charset="0"/>
              </a:rPr>
              <a:t>Alpha or alpha/2?</a:t>
            </a:r>
          </a:p>
          <a:p>
            <a:pPr eaLnBrk="1" hangingPunct="1"/>
            <a:r>
              <a:rPr lang="en-US" altLang="he-IL">
                <a:latin typeface="Arial" panose="020B0604020202020204" pitchFamily="34" charset="0"/>
                <a:cs typeface="Arial" panose="020B0604020202020204" pitchFamily="34" charset="0"/>
              </a:rPr>
              <a:t>Explain z_alpha with a chart of the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454155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Data Mining (BGU) - Lecture No. 5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A523E48D-2157-4A6B-80EB-3D3C7258AE5E}" type="datetime4">
              <a:rPr lang="en-US" altLang="he-IL" smtClean="0">
                <a:cs typeface="Times New Roman" panose="02020603050405020304" pitchFamily="18" charset="0"/>
              </a:rPr>
              <a:pPr algn="l">
                <a:spcBef>
                  <a:spcPct val="0"/>
                </a:spcBef>
              </a:pPr>
              <a:t>November 7, 2021</a:t>
            </a:fld>
            <a:endParaRPr lang="en-US" altLang="he-IL">
              <a:cs typeface="Times New Roman" panose="02020603050405020304" pitchFamily="18" charset="0"/>
            </a:endParaRPr>
          </a:p>
        </p:txBody>
      </p:sp>
      <p:sp>
        <p:nvSpPr>
          <p:cNvPr id="12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Dr. Mark Last</a:t>
            </a:r>
          </a:p>
        </p:txBody>
      </p:sp>
      <p:sp>
        <p:nvSpPr>
          <p:cNvPr id="12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97AFA621-3F60-4C34-A192-D8CD96F0C77E}" type="slidenum">
              <a:rPr lang="he-IL" altLang="he-IL" smtClean="0"/>
              <a:pPr algn="l">
                <a:spcBef>
                  <a:spcPct val="0"/>
                </a:spcBef>
              </a:pPr>
              <a:t>67</a:t>
            </a:fld>
            <a:endParaRPr lang="en-US" altLang="he-IL"/>
          </a:p>
        </p:txBody>
      </p:sp>
      <p:sp>
        <p:nvSpPr>
          <p:cNvPr id="1229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Data Mining (BGU) - Lecture No. 10</a:t>
            </a:r>
          </a:p>
        </p:txBody>
      </p:sp>
      <p:sp>
        <p:nvSpPr>
          <p:cNvPr id="12295" name="Rectangle 3"/>
          <p:cNvSpPr txBox="1">
            <a:spLocks noGrp="1" noChangeArrowheads="1"/>
          </p:cNvSpPr>
          <p:nvPr/>
        </p:nvSpPr>
        <p:spPr bwMode="auto">
          <a:xfrm>
            <a:off x="3887788" y="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0ECC8EE-9647-401D-8964-76E92F9491B9}" type="datetime4">
              <a:rPr lang="en-US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November 7, 2021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2296" name="Rectangle 6"/>
          <p:cNvSpPr txBox="1">
            <a:spLocks noGrp="1" noChangeArrowheads="1"/>
          </p:cNvSpPr>
          <p:nvPr/>
        </p:nvSpPr>
        <p:spPr bwMode="auto">
          <a:xfrm>
            <a:off x="0" y="868680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Dr. Mark Last</a:t>
            </a:r>
          </a:p>
        </p:txBody>
      </p:sp>
      <p:sp>
        <p:nvSpPr>
          <p:cNvPr id="12297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51E4A4-F961-45BD-BB55-E173BBDB35C5}" type="slidenum">
              <a:rPr lang="he-IL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67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2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/>
          <a:p>
            <a:pPr eaLnBrk="1" hangingPunct="1"/>
            <a:r>
              <a:rPr lang="en-US" altLang="he-IL">
                <a:latin typeface="Arial" panose="020B0604020202020204" pitchFamily="34" charset="0"/>
                <a:cs typeface="Arial" panose="020B0604020202020204" pitchFamily="34" charset="0"/>
              </a:rPr>
              <a:t>Alpha or alpha/2?</a:t>
            </a:r>
          </a:p>
        </p:txBody>
      </p:sp>
    </p:spTree>
    <p:extLst>
      <p:ext uri="{BB962C8B-B14F-4D97-AF65-F5344CB8AC3E}">
        <p14:creationId xmlns:p14="http://schemas.microsoft.com/office/powerpoint/2010/main" val="32381754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Data Mining (BGU) - Lecture No. 5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6B721D0F-6CFE-4F3F-A069-439EA8DA50EA}" type="datetime4">
              <a:rPr lang="en-US" altLang="he-IL" smtClean="0">
                <a:cs typeface="Times New Roman" panose="02020603050405020304" pitchFamily="18" charset="0"/>
              </a:rPr>
              <a:pPr algn="l">
                <a:spcBef>
                  <a:spcPct val="0"/>
                </a:spcBef>
              </a:pPr>
              <a:t>November 7, 2021</a:t>
            </a:fld>
            <a:endParaRPr lang="en-US" altLang="he-IL">
              <a:cs typeface="Times New Roman" panose="02020603050405020304" pitchFamily="18" charset="0"/>
            </a:endParaRPr>
          </a:p>
        </p:txBody>
      </p:sp>
      <p:sp>
        <p:nvSpPr>
          <p:cNvPr id="14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Dr. Mark Last</a:t>
            </a:r>
          </a:p>
        </p:txBody>
      </p:sp>
      <p:sp>
        <p:nvSpPr>
          <p:cNvPr id="14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5A0C7B9E-1951-4CA1-81B8-D3BDCEACEEBD}" type="slidenum">
              <a:rPr lang="he-IL" altLang="he-IL" smtClean="0"/>
              <a:pPr algn="l">
                <a:spcBef>
                  <a:spcPct val="0"/>
                </a:spcBef>
              </a:pPr>
              <a:t>68</a:t>
            </a:fld>
            <a:endParaRPr lang="en-US" altLang="he-IL"/>
          </a:p>
        </p:txBody>
      </p:sp>
      <p:sp>
        <p:nvSpPr>
          <p:cNvPr id="1434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Data Mining (BGU) - Lecture No. 10</a:t>
            </a:r>
          </a:p>
        </p:txBody>
      </p:sp>
      <p:sp>
        <p:nvSpPr>
          <p:cNvPr id="14343" name="Rectangle 3"/>
          <p:cNvSpPr txBox="1">
            <a:spLocks noGrp="1" noChangeArrowheads="1"/>
          </p:cNvSpPr>
          <p:nvPr/>
        </p:nvSpPr>
        <p:spPr bwMode="auto">
          <a:xfrm>
            <a:off x="3887788" y="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0CB178-FEAB-4950-B86E-BEE2682B9A05}" type="datetime4">
              <a:rPr lang="en-US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November 7, 2021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4344" name="Rectangle 6"/>
          <p:cNvSpPr txBox="1">
            <a:spLocks noGrp="1" noChangeArrowheads="1"/>
          </p:cNvSpPr>
          <p:nvPr/>
        </p:nvSpPr>
        <p:spPr bwMode="auto">
          <a:xfrm>
            <a:off x="0" y="868680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Dr. Mark Last</a:t>
            </a:r>
          </a:p>
        </p:txBody>
      </p:sp>
      <p:sp>
        <p:nvSpPr>
          <p:cNvPr id="14345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A61D9A-15B3-4E68-9A3B-84C587226975}" type="slidenum">
              <a:rPr lang="he-IL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68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4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/>
          <a:p>
            <a:pPr eaLnBrk="1" hangingPunct="1"/>
            <a:endParaRPr lang="he-IL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95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Data Mining (BGU) - Lecture No. 5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6B721D0F-6CFE-4F3F-A069-439EA8DA50EA}" type="datetime4">
              <a:rPr lang="en-US" altLang="he-IL" smtClean="0">
                <a:cs typeface="Times New Roman" panose="02020603050405020304" pitchFamily="18" charset="0"/>
              </a:rPr>
              <a:pPr algn="l">
                <a:spcBef>
                  <a:spcPct val="0"/>
                </a:spcBef>
              </a:pPr>
              <a:t>November 7, 2021</a:t>
            </a:fld>
            <a:endParaRPr lang="en-US" altLang="he-IL">
              <a:cs typeface="Times New Roman" panose="02020603050405020304" pitchFamily="18" charset="0"/>
            </a:endParaRPr>
          </a:p>
        </p:txBody>
      </p:sp>
      <p:sp>
        <p:nvSpPr>
          <p:cNvPr id="14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>
                <a:cs typeface="Times New Roman" panose="02020603050405020304" pitchFamily="18" charset="0"/>
              </a:rPr>
              <a:t>Dr. Mark Last</a:t>
            </a:r>
          </a:p>
        </p:txBody>
      </p:sp>
      <p:sp>
        <p:nvSpPr>
          <p:cNvPr id="14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5A0C7B9E-1951-4CA1-81B8-D3BDCEACEEBD}" type="slidenum">
              <a:rPr lang="he-IL" altLang="he-IL" smtClean="0"/>
              <a:pPr algn="l">
                <a:spcBef>
                  <a:spcPct val="0"/>
                </a:spcBef>
              </a:pPr>
              <a:t>69</a:t>
            </a:fld>
            <a:endParaRPr lang="en-US" altLang="he-IL"/>
          </a:p>
        </p:txBody>
      </p:sp>
      <p:sp>
        <p:nvSpPr>
          <p:cNvPr id="1434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Data Mining (BGU) - Lecture No. 10</a:t>
            </a:r>
          </a:p>
        </p:txBody>
      </p:sp>
      <p:sp>
        <p:nvSpPr>
          <p:cNvPr id="14343" name="Rectangle 3"/>
          <p:cNvSpPr txBox="1">
            <a:spLocks noGrp="1" noChangeArrowheads="1"/>
          </p:cNvSpPr>
          <p:nvPr/>
        </p:nvSpPr>
        <p:spPr bwMode="auto">
          <a:xfrm>
            <a:off x="3887788" y="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10CB178-FEAB-4950-B86E-BEE2682B9A05}" type="datetime4">
              <a:rPr lang="en-US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November 7, 2021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4344" name="Rectangle 6"/>
          <p:cNvSpPr txBox="1">
            <a:spLocks noGrp="1" noChangeArrowheads="1"/>
          </p:cNvSpPr>
          <p:nvPr/>
        </p:nvSpPr>
        <p:spPr bwMode="auto">
          <a:xfrm>
            <a:off x="0" y="8686800"/>
            <a:ext cx="297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he-IL">
                <a:latin typeface="Times New Roman" panose="02020603050405020304" pitchFamily="18" charset="0"/>
              </a:rPr>
              <a:t>Dr. Mark Last</a:t>
            </a:r>
          </a:p>
        </p:txBody>
      </p:sp>
      <p:sp>
        <p:nvSpPr>
          <p:cNvPr id="14345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 anchor="b"/>
          <a:lstStyle>
            <a:lvl1pPr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defTabSz="881063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881063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5A61D9A-15B3-4E68-9A3B-84C587226975}" type="slidenum">
              <a:rPr lang="he-IL" altLang="he-IL">
                <a:latin typeface="Times New Roman" panose="02020603050405020304" pitchFamily="18" charset="0"/>
              </a:rPr>
              <a:pPr eaLnBrk="1" hangingPunct="1">
                <a:spcBef>
                  <a:spcPct val="0"/>
                </a:spcBef>
              </a:pPr>
              <a:t>69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14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125" tIns="44065" rIns="88125" bIns="44065"/>
          <a:lstStyle/>
          <a:p>
            <a:pPr eaLnBrk="1" hangingPunct="1"/>
            <a:endParaRPr lang="he-IL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89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7524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42601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16151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55642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8.2. It represents the concept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buys computer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that is, it predicts whether a customer at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AllElectronics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likely to purchase a computer. Internal nodes are denoted by rectangles, and leaf nodes are denoted by ovals.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1850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8.2. It represents the concept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buys computer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that is, it predicts whether a customer at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AllElectronics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likely to purchase a computer. Internal nodes are denoted by rectangles, and leaf nodes are denoted by ovals.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590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33147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54733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7302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statistic that will give some information about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odness of fit"/>
              </a:rPr>
              <a:t>goodness of fit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model.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ikipedia:Citation needed"/>
              </a:rPr>
              <a:t>citation needed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regression,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coefficient of determination is a statistical measure of how well the regression predictions approximate the real data points. 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1 indicates that the regression predictions perfectly fit the data.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4831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666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מציין מיקום של תמונת שקופית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מציין מיקום של הערות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en-US"/>
          </a:p>
        </p:txBody>
      </p:sp>
      <p:sp>
        <p:nvSpPr>
          <p:cNvPr id="14340" name="מציין מיקום של מספר שקופית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1791719-A39D-462A-9C15-D8C6BEC2A387}" type="slidenum">
              <a:rPr lang="he-IL" altLang="he-IL" smtClean="0"/>
              <a:pPr/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892796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0.4 = 2/5 – Diana and </a:t>
            </a:r>
            <a:r>
              <a:rPr lang="en-US" dirty="0" err="1"/>
              <a:t>Anat</a:t>
            </a:r>
            <a:r>
              <a:rPr lang="en-US" dirty="0"/>
              <a:t> (=2) among Diana, </a:t>
            </a:r>
            <a:r>
              <a:rPr lang="en-US" dirty="0" err="1"/>
              <a:t>Anat</a:t>
            </a:r>
            <a:r>
              <a:rPr lang="en-US" dirty="0"/>
              <a:t>, Ophir, Sharon, and David (=5)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787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33055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53595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97673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3BD40A5E-2975-4183-B0F4-A018353CFDFC}" type="slidenum">
              <a:rPr lang="he-IL" altLang="he-IL" smtClean="0"/>
              <a:pPr algn="l">
                <a:spcBef>
                  <a:spcPct val="0"/>
                </a:spcBef>
              </a:pPr>
              <a:t>85</a:t>
            </a:fld>
            <a:endParaRPr lang="en-US" altLang="he-IL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680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3BD40A5E-2975-4183-B0F4-A018353CFDFC}" type="slidenum">
              <a:rPr lang="he-IL" altLang="he-IL" smtClean="0"/>
              <a:pPr algn="l">
                <a:spcBef>
                  <a:spcPct val="0"/>
                </a:spcBef>
              </a:pPr>
              <a:t>86</a:t>
            </a:fld>
            <a:endParaRPr lang="en-US" altLang="he-IL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262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95524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/>
              <a:t>Data Mining (BGU) - Lecture No. 5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968B8FAA-DF6C-4F3C-8882-0F077C48BF3B}" type="datetime4">
              <a:rPr lang="en-US" altLang="he-IL" smtClean="0"/>
              <a:pPr algn="l">
                <a:spcBef>
                  <a:spcPct val="0"/>
                </a:spcBef>
              </a:pPr>
              <a:t>November 7, 2021</a:t>
            </a:fld>
            <a:endParaRPr lang="en-US" altLang="he-IL"/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/>
              <a:t>Dr. Mark Last</a:t>
            </a:r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ABC49433-F427-4FB6-BBE2-C3973146CFD2}" type="slidenum">
              <a:rPr lang="he-IL" altLang="he-IL" smtClean="0"/>
              <a:pPr algn="l">
                <a:spcBef>
                  <a:spcPct val="0"/>
                </a:spcBef>
              </a:pPr>
              <a:t>89</a:t>
            </a:fld>
            <a:endParaRPr lang="en-US" altLang="he-IL"/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2181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/>
              <a:t>Data Mining (BGU) - Lecture No. 5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60622A09-36F9-4FF2-9F9A-59BA9EACC971}" type="datetime4">
              <a:rPr lang="en-US" altLang="he-IL" smtClean="0"/>
              <a:pPr algn="l">
                <a:spcBef>
                  <a:spcPct val="0"/>
                </a:spcBef>
              </a:pPr>
              <a:t>November 7, 2021</a:t>
            </a:fld>
            <a:endParaRPr lang="en-US" altLang="he-IL"/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he-IL"/>
              <a:t>Dr. Mark Last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4BC544AF-6904-4F4C-8A22-76D0BF869ADD}" type="slidenum">
              <a:rPr lang="he-IL" altLang="he-IL" smtClean="0"/>
              <a:pPr algn="l">
                <a:spcBef>
                  <a:spcPct val="0"/>
                </a:spcBef>
              </a:pPr>
              <a:t>90</a:t>
            </a:fld>
            <a:endParaRPr lang="en-US" altLang="he-IL"/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1135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3BD40A5E-2975-4183-B0F4-A018353CFDFC}" type="slidenum">
              <a:rPr lang="he-IL" altLang="he-IL" smtClean="0"/>
              <a:pPr algn="l">
                <a:spcBef>
                  <a:spcPct val="0"/>
                </a:spcBef>
              </a:pPr>
              <a:t>91</a:t>
            </a:fld>
            <a:endParaRPr lang="en-US" altLang="he-IL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19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6BDE94-356B-4701-B799-F42B9E979E4B}" type="slidenum">
              <a:rPr lang="he-IL" altLang="he-IL" smtClean="0"/>
              <a:pPr>
                <a:spcBef>
                  <a:spcPct val="0"/>
                </a:spcBef>
              </a:pPr>
              <a:t>13</a:t>
            </a:fld>
            <a:endParaRPr lang="en-US" altLang="he-IL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036263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8043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95467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06248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99299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1373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09908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53347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39498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22350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344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E16896-21B6-4B2A-B910-C29470046C8E}" type="slidenum">
              <a:rPr lang="he-IL" altLang="he-IL" smtClean="0"/>
              <a:pPr>
                <a:spcBef>
                  <a:spcPct val="0"/>
                </a:spcBef>
              </a:pPr>
              <a:t>14</a:t>
            </a:fld>
            <a:endParaRPr lang="en-US" altLang="he-IL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5123765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99571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9179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81050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66711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1394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58560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8400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75216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7996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974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72B-2A1D-4541-818F-1F7EBCF47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59B29-EBA6-498D-8782-BCF5BB949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3355F-D7B2-437F-B931-D14F9311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7591E-A042-411F-B7B0-49E38FB6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336D3-B79E-4AB9-8DBE-B4B06EF0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323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07E0-9D5B-43AC-A025-831A3F95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DC72C-ED14-4CC7-B2AF-AEB1C476C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9D5FB-B6F9-4E92-B7DA-378AC402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CBDF-187D-435F-8506-4E9B192E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69435-1E38-4661-9485-A0CB821E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5297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078D05-F2BE-4BA9-8EA2-2DC9B9C6E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462FF-9DFD-4C0B-B4A8-CD0E4E979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B32F-4D8B-44AF-BD6E-1DB11336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8F05B-DB9C-48E4-86F6-DF2554DB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2F7DF-3ADE-4430-AE35-83A64D23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14452C20-59BC-40FC-8A2C-7AA168804D5B}" type="slidenum">
              <a:rPr lang="he-IL" smtClean="0"/>
              <a:pPr algn="r"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0552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כותרת, תוכן ו- 2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60BB1-B00D-476B-B10B-BF8F1FCD0767}" type="datetime1">
              <a:rPr lang="en-US" smtClean="0"/>
              <a:t>11/6/2021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2FF1B-60B3-477D-9B1F-6F409C9E3D3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4536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כותרת, טקסט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F31EF-0776-45D4-9512-55FF0F35065E}" type="datetime1">
              <a:rPr lang="en-US" smtClean="0"/>
              <a:t>11/6/2021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E2A83-799E-4EA1-81C4-CF36EA1C858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05770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כותרת, טקסט ו- 2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368E1-5D21-4154-B13D-9A538A12B4D8}" type="datetime1">
              <a:rPr lang="en-US" smtClean="0"/>
              <a:t>11/6/2021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46C68-4446-44CA-88BE-3C827D8EA9B1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9476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0B16-2661-4DC6-98E8-1BDE055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50D8-9E80-4544-BD93-DD9327C43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65DF-F0DE-4E2E-9823-4041DF53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A7677-8014-44B0-872D-4A4B723D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E1AE1-BFF8-4126-B333-917C1E77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546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45F8-D97A-4732-899E-53F1A2E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A848B-85A6-43A5-AA65-75472FEE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FA4E-3FFB-4C5E-A6D0-2BCC6DB8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AA48F-2D2B-47E3-8AC1-4D684220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772F8-F39D-422B-A0E6-B0BA1BE9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3769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7956-FBA6-49C1-8B8C-B9430274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DCCD-8E39-4CC1-8ED9-039D8716F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3292D-A1FF-40D9-9685-F76F9DFBA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D02AD-FE6F-460A-B7FC-6D5BED0C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2F68D-9029-4FC0-929A-6BDE7239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6940-1329-4842-A187-B6A81124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9631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51B1-496E-4A7A-916B-DE0DA92D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8908B-2CB7-433E-AC85-7DBFFF126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8ADC1-B5E4-4DA5-8EF6-68DED223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03DFC-99D0-4908-B66D-8D4C1A2F9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B0B9C-0DE5-4814-9834-4FD7DD37B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11B24D-F9AF-415F-B2A3-805C1854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C2A7D-FE15-421F-B75D-3E34715F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64F40-F16D-4679-876F-B90CDB7E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9890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C000-6927-4C70-8A06-9C6EE39A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05CDA-DA8B-4291-8E6B-A1A63E44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7F254-5E59-4253-84B1-8A0F11E4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6C6A-CCBA-47A2-96C3-ACFAA818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463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D28664-01FD-4778-ACF1-A8D52DED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7DCB8-B06A-4557-AB14-2EE1C09D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3C127-5313-432F-8463-84D8ECD1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5984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7CDA-05C4-4515-A9EF-94E9DD70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D3A4-C8DA-46A7-B895-C5463D71A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A250B-963E-4D91-84B9-2CF1D2CFE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404D-29F3-4426-9779-E3296F2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027A7-CF37-49FC-8484-CF4A0726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F6190-1515-4757-A578-E9E025A8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18649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5F8D-1B2D-4FC9-B979-BB8E6C83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3998E-C09A-4CB6-AFC1-E5799D77B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BA780-D073-4ED3-A756-A202403F2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CC177-054E-43D6-BC50-B549251D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ECED9-ECDD-4891-96AD-C5378A28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D1D3A-3595-432D-BADD-BEBF57FF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3901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ED433-70B2-44EF-A1C0-7C1E1A62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93B35-5265-4250-B742-32FE9F8C6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46D0E-E171-49CF-A6D4-4F4CC3937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E101F-01B6-43C8-BF2A-97D6245B6C60}" type="datetimeFigureOut">
              <a:rPr lang="he-IL" smtClean="0"/>
              <a:t>ב'/כסלו/תשפ"ב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0791-C8EB-4EFB-9076-B09655607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080E4-EC0C-4CD4-9851-4AE047644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52C20-59BC-40FC-8A2C-7AA168804D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52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notesSlide" Target="../notesSlides/notesSlide108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00.png"/><Relationship Id="rId9" Type="http://schemas.openxmlformats.org/officeDocument/2006/relationships/image" Target="../media/image71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22.bin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notesSlide" Target="../notesSlides/notesSlide122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8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4.png"/><Relationship Id="rId5" Type="http://schemas.openxmlformats.org/officeDocument/2006/relationships/image" Target="../media/image88.wmf"/><Relationship Id="rId4" Type="http://schemas.openxmlformats.org/officeDocument/2006/relationships/oleObject" Target="../embeddings/oleObject26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notesSlide" Target="../notesSlides/notesSlide128.xml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oleObject" Target="../embeddings/oleObject28.bin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notesSlide" Target="../notesSlides/notesSlide129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6.wmf"/><Relationship Id="rId5" Type="http://schemas.openxmlformats.org/officeDocument/2006/relationships/image" Target="../media/image97.wmf"/><Relationship Id="rId10" Type="http://schemas.openxmlformats.org/officeDocument/2006/relationships/image" Target="../media/image89.wmf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notesSlide" Target="../notesSlides/notesSlide130.xml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6.wmf"/><Relationship Id="rId5" Type="http://schemas.openxmlformats.org/officeDocument/2006/relationships/image" Target="../media/image97.wmf"/><Relationship Id="rId10" Type="http://schemas.openxmlformats.org/officeDocument/2006/relationships/image" Target="../media/image89.wmf"/><Relationship Id="rId4" Type="http://schemas.openxmlformats.org/officeDocument/2006/relationships/oleObject" Target="../embeddings/oleObject33.bin"/><Relationship Id="rId9" Type="http://schemas.openxmlformats.org/officeDocument/2006/relationships/oleObject" Target="../embeddings/oleObject35.bin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105.emf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5.png"/><Relationship Id="rId5" Type="http://schemas.openxmlformats.org/officeDocument/2006/relationships/image" Target="../media/image1000.png"/><Relationship Id="rId4" Type="http://schemas.openxmlformats.org/officeDocument/2006/relationships/image" Target="../media/image960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w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37.bin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wmf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23.wmf"/><Relationship Id="rId4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5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5" Type="http://schemas.openxmlformats.org/officeDocument/2006/relationships/image" Target="../media/image19.wmf"/><Relationship Id="rId10" Type="http://schemas.openxmlformats.org/officeDocument/2006/relationships/image" Target="../media/image26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6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52.wmf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51.wmf"/><Relationship Id="rId5" Type="http://schemas.openxmlformats.org/officeDocument/2006/relationships/image" Target="../media/image54.wmf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53.wmf"/><Relationship Id="rId9" Type="http://schemas.openxmlformats.org/officeDocument/2006/relationships/image" Target="../media/image50.wmf"/><Relationship Id="rId1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52.wmf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51.wmf"/><Relationship Id="rId5" Type="http://schemas.openxmlformats.org/officeDocument/2006/relationships/image" Target="../media/image54.wmf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53.wmf"/><Relationship Id="rId9" Type="http://schemas.openxmlformats.org/officeDocument/2006/relationships/image" Target="../media/image50.wmf"/><Relationship Id="rId1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notesSlide" Target="../notesSlides/notesSlide57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4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notesSlide" Target="../notesSlides/notesSlide79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79.wmf"/><Relationship Id="rId4" Type="http://schemas.openxmlformats.org/officeDocument/2006/relationships/image" Target="../media/image80.png"/><Relationship Id="rId9" Type="http://schemas.openxmlformats.org/officeDocument/2006/relationships/oleObject" Target="../embeddings/oleObject17.bin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8.bin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33E5-0265-4C1E-92E1-4C1611853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15" y="1122363"/>
            <a:ext cx="9144000" cy="2387600"/>
          </a:xfrm>
        </p:spPr>
        <p:txBody>
          <a:bodyPr/>
          <a:lstStyle/>
          <a:p>
            <a:r>
              <a:rPr lang="en-US" dirty="0"/>
              <a:t>Lecture 3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CC8F9-230C-44E8-A067-440AEF6A1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883" y="3630031"/>
            <a:ext cx="9144000" cy="1655762"/>
          </a:xfrm>
        </p:spPr>
        <p:txBody>
          <a:bodyPr/>
          <a:lstStyle/>
          <a:p>
            <a:r>
              <a:rPr lang="en-US" dirty="0"/>
              <a:t>Information Theory and Decision Trees</a:t>
            </a:r>
            <a:endParaRPr lang="he-IL" dirty="0"/>
          </a:p>
        </p:txBody>
      </p:sp>
      <p:pic>
        <p:nvPicPr>
          <p:cNvPr id="5" name="Picture 2" descr="Introduction to Information Theory - 2021">
            <a:extLst>
              <a:ext uri="{FF2B5EF4-FFF2-40B4-BE49-F238E27FC236}">
                <a16:creationId xmlns:a16="http://schemas.microsoft.com/office/drawing/2014/main" id="{15E2C48F-C080-45F9-9FF8-CA3BB7B9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45" y="649525"/>
            <a:ext cx="5088489" cy="52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4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3091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explained,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1" y="1295400"/>
                <a:ext cx="11049001" cy="5334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return to the playing with one dice only (the first one); since the probability of each event is </a:t>
                </a:r>
                <a14:m>
                  <m:oMath xmlns:m="http://schemas.openxmlformats.org/officeDocument/2006/math"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write </a:t>
                </a:r>
                <a14:m>
                  <m:oMath xmlns:m="http://schemas.openxmlformats.org/officeDocument/2006/math"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he-IL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he-IL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he-IL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he-IL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 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case of a non-uniform probability mass function (or distribution in the case of continuous random variable),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(the lower the probability, the higher the uncertainty or the surprise)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average uncertainty is obtained by</a:t>
                </a:r>
                <a14:m>
                  <m:oMath xmlns:m="http://schemas.openxmlformats.org/officeDocument/2006/math">
                    <m:r>
                      <a:rPr lang="en-US" altLang="he-IL" sz="240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𝑝</m:t>
                        </m:r>
                        <m:d>
                          <m:dPr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∗</m:t>
                        </m:r>
                        <m:sSub>
                          <m:sSubPr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=−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𝑝</m:t>
                            </m:r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(</m:t>
                            </m:r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</m:nary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)∗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𝑝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is used as the definition of the information entropy </a:t>
                </a:r>
              </a:p>
              <a:p>
                <a:pPr>
                  <a:lnSpc>
                    <a:spcPct val="100000"/>
                  </a:lnSpc>
                </a:pP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1" y="1295400"/>
                <a:ext cx="11049001" cy="5334000"/>
              </a:xfrm>
              <a:blipFill>
                <a:blip r:embed="rId2"/>
                <a:stretch>
                  <a:fillRect l="-717" r="-2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679FB2-6E75-48D7-B256-342E53BAE205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A3A8-9841-4DAB-B0FD-5A640FF9128C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8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100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he-IL" dirty="0"/>
                  <a:t>Now let's calculate the gain for the </a:t>
                </a:r>
                <a:r>
                  <a:rPr lang="en-US" altLang="he-IL" dirty="0">
                    <a:solidFill>
                      <a:schemeClr val="accent1"/>
                    </a:solidFill>
                  </a:rPr>
                  <a:t>parents</a:t>
                </a:r>
                <a:r>
                  <a:rPr lang="en-US" altLang="he-IL" dirty="0"/>
                  <a:t> attribute: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𝑦𝑒𝑠</m:t>
                            </m:r>
                          </m:sub>
                        </m:s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:r>
                  <a:rPr lang="en-US" altLang="he-IL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</m:sub>
                        </m:sSub>
                        <m: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latin typeface="Times New Roman" panose="02020603050405020304" pitchFamily="18" charset="0"/>
                      </a:rPr>
                      <m:t>0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latin typeface="Times New Roman" panose="02020603050405020304" pitchFamily="18" charset="0"/>
                      </a:rPr>
                      <m:t>1.922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661" b="-19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157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let’s calculate the gain for the </a:t>
                </a:r>
                <a:r>
                  <a:rPr lang="en-US" altLang="he-IL" dirty="0">
                    <a:solidFill>
                      <a:schemeClr val="accent1"/>
                    </a:solidFill>
                  </a:rPr>
                  <a:t>parents</a:t>
                </a:r>
                <a:r>
                  <a:rPr lang="en-US" altLang="he-IL" dirty="0"/>
                  <a:t> attribute: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he-IL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123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102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let’s calculate the gain for the </a:t>
                </a:r>
                <a:r>
                  <a:rPr lang="en-US" altLang="he-IL" dirty="0">
                    <a:solidFill>
                      <a:schemeClr val="accent1"/>
                    </a:solidFill>
                  </a:rPr>
                  <a:t>money</a:t>
                </a:r>
                <a:r>
                  <a:rPr lang="en-US" altLang="he-IL" dirty="0"/>
                  <a:t> attribute: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𝑚𝑜𝑛𝑒𝑦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𝑚𝑜𝑛𝑒𝑦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𝑚𝑜𝑛𝑒𝑦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𝑅𝑖𝑐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:r>
                  <a:rPr lang="en-US" altLang="he-IL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𝑃𝑜𝑜𝑟</m:t>
                            </m:r>
                          </m:sub>
                        </m:sSub>
                        <m: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latin typeface="Times New Roman" panose="02020603050405020304" pitchFamily="18" charset="0"/>
                      </a:rPr>
                      <m:t>1.842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42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619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lets calculate the gain for the </a:t>
                </a:r>
                <a:r>
                  <a:rPr lang="en-US" altLang="he-IL" dirty="0">
                    <a:solidFill>
                      <a:schemeClr val="accent1"/>
                    </a:solidFill>
                  </a:rPr>
                  <a:t>money</a:t>
                </a:r>
                <a:r>
                  <a:rPr lang="en-US" altLang="he-IL" dirty="0"/>
                  <a:t> attribute:</a:t>
                </a: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𝑃𝑜𝑜𝑟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r>
                  <a:rPr lang="en-US" dirty="0"/>
                  <a:t>Therefore</a:t>
                </a:r>
                <a:r>
                  <a:rPr lang="en-US" dirty="0">
                    <a:latin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𝑚𝑜𝑛𝑒𝑦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𝑅𝑖𝑐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𝑃𝑜𝑜𝑟</m:t>
                            </m:r>
                          </m:sub>
                        </m:sSub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1.842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he-IL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he-IL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he-IL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𝟐𝟖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9202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104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C2130F-1F28-4629-BBB5-3F510736D9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5510" y="1932458"/>
          <a:ext cx="8128000" cy="20726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86919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4902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Information Gain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Attribute 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5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0.69</a:t>
                      </a:r>
                      <a:endParaRPr lang="he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Weather</a:t>
                      </a:r>
                      <a:endParaRPr lang="he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13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0.61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Parents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5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0.28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Money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15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8571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105</a:t>
            </a:fld>
            <a:endParaRPr lang="he-I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4301413" y="1492900"/>
            <a:ext cx="2341983" cy="9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7D68F0-5237-4758-82B4-694E9F954FC4}"/>
              </a:ext>
            </a:extLst>
          </p:cNvPr>
          <p:cNvSpPr/>
          <p:nvPr/>
        </p:nvSpPr>
        <p:spPr>
          <a:xfrm>
            <a:off x="1104123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Sunny (n=3)</a:t>
            </a:r>
          </a:p>
          <a:p>
            <a:pPr algn="ctr"/>
            <a:r>
              <a:rPr lang="en-US" dirty="0"/>
              <a:t>Cinema=1, Tennis = 2, </a:t>
            </a:r>
            <a:r>
              <a:rPr lang="en-US" dirty="0" err="1"/>
              <a:t>StayIn</a:t>
            </a:r>
            <a:r>
              <a:rPr lang="en-US" dirty="0"/>
              <a:t>=0, Shopping=0</a:t>
            </a:r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8FDB67-DE07-458F-8D97-E636EA18A607}"/>
              </a:ext>
            </a:extLst>
          </p:cNvPr>
          <p:cNvSpPr/>
          <p:nvPr/>
        </p:nvSpPr>
        <p:spPr>
          <a:xfrm>
            <a:off x="4488029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Windy (n=4)</a:t>
            </a:r>
          </a:p>
          <a:p>
            <a:pPr algn="ctr"/>
            <a:r>
              <a:rPr lang="en-US" dirty="0"/>
              <a:t>Cinema=3,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5AF8A-B21E-44C0-AED2-E4C117D27D5A}"/>
              </a:ext>
            </a:extLst>
          </p:cNvPr>
          <p:cNvSpPr/>
          <p:nvPr/>
        </p:nvSpPr>
        <p:spPr>
          <a:xfrm>
            <a:off x="7633996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Rainy (n=3)</a:t>
            </a:r>
          </a:p>
          <a:p>
            <a:pPr algn="ctr"/>
            <a:r>
              <a:rPr lang="en-US" dirty="0"/>
              <a:t>Cinema=2,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3E8723-3584-445C-B3D6-037548083659}"/>
              </a:ext>
            </a:extLst>
          </p:cNvPr>
          <p:cNvCxnSpPr/>
          <p:nvPr/>
        </p:nvCxnSpPr>
        <p:spPr>
          <a:xfrm flipH="1">
            <a:off x="2209800" y="2416630"/>
            <a:ext cx="3183294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97E24-C69D-4CD6-9643-7D7BFE65B44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5472405" y="2416630"/>
            <a:ext cx="189726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343E9-9373-4A20-9F58-6657B164DD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72405" y="2416630"/>
            <a:ext cx="3335693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A137C3-97D9-405C-8220-0A885C4EAEBB}"/>
              </a:ext>
            </a:extLst>
          </p:cNvPr>
          <p:cNvSpPr txBox="1"/>
          <p:nvPr/>
        </p:nvSpPr>
        <p:spPr>
          <a:xfrm>
            <a:off x="3307703" y="222204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Weather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880980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106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r>
                  <a:rPr lang="en-US" altLang="he-IL" dirty="0"/>
                  <a:t>The first node in the decision tree will be the weather attribute.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he-IL" dirty="0"/>
                  <a:t>Now we look at the first branch.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 = {W1, W2, W10}.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4301413" y="1492900"/>
            <a:ext cx="2341983" cy="9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7D68F0-5237-4758-82B4-694E9F954FC4}"/>
              </a:ext>
            </a:extLst>
          </p:cNvPr>
          <p:cNvSpPr/>
          <p:nvPr/>
        </p:nvSpPr>
        <p:spPr>
          <a:xfrm>
            <a:off x="1104123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Sunny (n=3)</a:t>
            </a:r>
          </a:p>
          <a:p>
            <a:pPr algn="ctr"/>
            <a:r>
              <a:rPr lang="en-US" dirty="0"/>
              <a:t>Cinema=1, Tennis = 2, </a:t>
            </a:r>
            <a:r>
              <a:rPr lang="en-US" dirty="0" err="1"/>
              <a:t>StayIn</a:t>
            </a:r>
            <a:r>
              <a:rPr lang="en-US" dirty="0"/>
              <a:t>=0, Shopping=0</a:t>
            </a:r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8FDB67-DE07-458F-8D97-E636EA18A607}"/>
              </a:ext>
            </a:extLst>
          </p:cNvPr>
          <p:cNvSpPr/>
          <p:nvPr/>
        </p:nvSpPr>
        <p:spPr>
          <a:xfrm>
            <a:off x="4488029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Windy (n=4)</a:t>
            </a:r>
          </a:p>
          <a:p>
            <a:pPr algn="ctr"/>
            <a:r>
              <a:rPr lang="en-US" dirty="0"/>
              <a:t>Cinema=3,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5AF8A-B21E-44C0-AED2-E4C117D27D5A}"/>
              </a:ext>
            </a:extLst>
          </p:cNvPr>
          <p:cNvSpPr/>
          <p:nvPr/>
        </p:nvSpPr>
        <p:spPr>
          <a:xfrm>
            <a:off x="7633996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Rainy (n=3)</a:t>
            </a:r>
          </a:p>
          <a:p>
            <a:pPr algn="ctr"/>
            <a:r>
              <a:rPr lang="en-US" dirty="0"/>
              <a:t>Cinema=2,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3E8723-3584-445C-B3D6-037548083659}"/>
              </a:ext>
            </a:extLst>
          </p:cNvPr>
          <p:cNvCxnSpPr/>
          <p:nvPr/>
        </p:nvCxnSpPr>
        <p:spPr>
          <a:xfrm flipH="1">
            <a:off x="2209800" y="2416630"/>
            <a:ext cx="3183294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97E24-C69D-4CD6-9643-7D7BFE65B44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5472405" y="2416630"/>
            <a:ext cx="189726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343E9-9373-4A20-9F58-6657B164DD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72405" y="2416630"/>
            <a:ext cx="3335693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A137C3-97D9-405C-8220-0A885C4EAEBB}"/>
              </a:ext>
            </a:extLst>
          </p:cNvPr>
          <p:cNvSpPr txBox="1"/>
          <p:nvPr/>
        </p:nvSpPr>
        <p:spPr>
          <a:xfrm>
            <a:off x="3307703" y="222204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Weather</a:t>
            </a:r>
            <a:endParaRPr lang="he-IL" dirty="0"/>
          </a:p>
        </p:txBody>
      </p:sp>
      <p:sp>
        <p:nvSpPr>
          <p:cNvPr id="13" name="אליפסה 1">
            <a:extLst>
              <a:ext uri="{FF2B5EF4-FFF2-40B4-BE49-F238E27FC236}">
                <a16:creationId xmlns:a16="http://schemas.microsoft.com/office/drawing/2014/main" id="{9E9A47E5-A835-4893-88BE-B5270F38B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70" y="2501944"/>
            <a:ext cx="3536953" cy="1764683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</p:spTree>
    <p:extLst>
      <p:ext uri="{BB962C8B-B14F-4D97-AF65-F5344CB8AC3E}">
        <p14:creationId xmlns:p14="http://schemas.microsoft.com/office/powerpoint/2010/main" val="4000347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we have to fill in the choice of attribute 𝐴, which we know cannot be weather, because we've already removed that from the list of attributes to use. </a:t>
                </a:r>
              </a:p>
              <a:p>
                <a:r>
                  <a:rPr lang="en-US" altLang="he-IL" dirty="0"/>
                  <a:t>So, we need to calculate the values for 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, 𝑝𝑎𝑟𝑒𝑛𝑡𝑠) and </a:t>
                </a:r>
                <a:br>
                  <a:rPr lang="en-US" altLang="he-IL" dirty="0"/>
                </a:br>
                <a:r>
                  <a:rPr lang="en-US" altLang="he-IL" dirty="0"/>
                  <a:t>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, 𝑚𝑜𝑛𝑒𝑦).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661" r="-8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D0A8C81-4DB1-4A9C-A74B-2289B5441CF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4298315"/>
          <a:ext cx="10515600" cy="21945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1FAFE0-B3BF-4C1C-834C-410BC2606744}"/>
              </a:ext>
            </a:extLst>
          </p:cNvPr>
          <p:cNvGrpSpPr/>
          <p:nvPr/>
        </p:nvGrpSpPr>
        <p:grpSpPr>
          <a:xfrm>
            <a:off x="3019976" y="4326383"/>
            <a:ext cx="1915918" cy="2166491"/>
            <a:chOff x="4494212" y="3898369"/>
            <a:chExt cx="944663" cy="17140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0E0F66-0EC8-40F5-821B-684A486928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117625" y="4291173"/>
              <a:ext cx="1714054" cy="928445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BCDB12-4881-4570-9975-C721884FE8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4212" y="3898370"/>
              <a:ext cx="944663" cy="1708362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145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Hence we can calculate: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𝑦𝑒𝑠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𝑛𝑜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918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𝟗𝟏𝟖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6716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we have to fill in the choice of attribute 𝐴, which we know cannot be weather, because we've already removed that from the list of attributes to use. </a:t>
                </a:r>
              </a:p>
              <a:p>
                <a:r>
                  <a:rPr lang="en-US" altLang="he-IL" dirty="0"/>
                  <a:t>So, we need to calculate the values for 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, 𝑝𝑎𝑟𝑒𝑛𝑡𝑠) and </a:t>
                </a:r>
                <a:br>
                  <a:rPr lang="en-US" altLang="he-IL" dirty="0"/>
                </a:br>
                <a:r>
                  <a:rPr lang="en-US" altLang="he-IL" dirty="0"/>
                  <a:t>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, 𝑚𝑜𝑛𝑒𝑦).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661" r="-8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D0A8C81-4DB1-4A9C-A74B-2289B5441CF2}"/>
              </a:ext>
            </a:extLst>
          </p:cNvPr>
          <p:cNvGraphicFramePr>
            <a:graphicFrameLocks/>
          </p:cNvGraphicFramePr>
          <p:nvPr/>
        </p:nvGraphicFramePr>
        <p:xfrm>
          <a:off x="838200" y="4298315"/>
          <a:ext cx="10515600" cy="21945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1FAFE0-B3BF-4C1C-834C-410BC2606744}"/>
              </a:ext>
            </a:extLst>
          </p:cNvPr>
          <p:cNvGrpSpPr/>
          <p:nvPr/>
        </p:nvGrpSpPr>
        <p:grpSpPr>
          <a:xfrm>
            <a:off x="3019976" y="4326383"/>
            <a:ext cx="1915918" cy="2166491"/>
            <a:chOff x="4494212" y="3898369"/>
            <a:chExt cx="944663" cy="17140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0E0F66-0EC8-40F5-821B-684A486928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117625" y="4291173"/>
              <a:ext cx="1714054" cy="928445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BCDB12-4881-4570-9975-C721884FE8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4212" y="3898370"/>
              <a:ext cx="944663" cy="1708362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7200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Shannon’s Information Theory </a:t>
            </a:r>
            <a:br>
              <a:rPr lang="en-US" dirty="0"/>
            </a:br>
            <a:r>
              <a:rPr lang="en-US" dirty="0"/>
              <a:t>Basic Concepts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Entropy </a:t>
                </a:r>
                <a:endParaRPr lang="he-IL" dirty="0"/>
              </a:p>
              <a:p>
                <a:pPr lvl="1"/>
                <a:r>
                  <a:rPr lang="en-US" dirty="0"/>
                  <a:t>Goal: measure of uncertainty of X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</a:p>
              <a:p>
                <a:pPr lvl="1"/>
                <a:r>
                  <a:rPr lang="en-US" dirty="0"/>
                  <a:t>X - a discrete random variable </a:t>
                </a:r>
              </a:p>
              <a:p>
                <a:pPr lvl="1"/>
                <a:r>
                  <a:rPr lang="en-US" dirty="0"/>
                  <a:t>x - value of X </a:t>
                </a:r>
              </a:p>
              <a:p>
                <a:pPr lvl="1"/>
                <a:r>
                  <a:rPr lang="en-US" dirty="0"/>
                  <a:t>p(x) - probability of x</a:t>
                </a:r>
              </a:p>
              <a:p>
                <a:pPr lvl="1"/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Interpretation: measure of uncertainty of </a:t>
                </a:r>
                <a14:m>
                  <m:oMath xmlns:m="http://schemas.openxmlformats.org/officeDocument/2006/math">
                    <m:r>
                      <a:rPr lang="en-US" altLang="he-I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997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029072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110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Hence we can calculate: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𝑚𝑜𝑛𝑒𝑦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𝑅𝑖𝑐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918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918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𝟗𝟏𝟖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5516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111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C2130F-1F28-4629-BBB5-3F510736D9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5510" y="1932458"/>
          <a:ext cx="8128000" cy="15544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86919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4902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Information Gain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Attribute 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5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0.918</a:t>
                      </a:r>
                      <a:endParaRPr lang="he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Parents</a:t>
                      </a:r>
                      <a:endParaRPr lang="he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5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Money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15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3218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112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 marL="0" indent="0">
              <a:lnSpc>
                <a:spcPct val="100000"/>
              </a:lnSpc>
              <a:buNone/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4301413" y="1492900"/>
            <a:ext cx="2341983" cy="9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7D68F0-5237-4758-82B4-694E9F954FC4}"/>
              </a:ext>
            </a:extLst>
          </p:cNvPr>
          <p:cNvSpPr/>
          <p:nvPr/>
        </p:nvSpPr>
        <p:spPr>
          <a:xfrm>
            <a:off x="1104123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Sunny (n=3)</a:t>
            </a:r>
          </a:p>
          <a:p>
            <a:pPr algn="ctr"/>
            <a:r>
              <a:rPr lang="en-US" dirty="0"/>
              <a:t>Cinema=1, Tennis = 2, </a:t>
            </a:r>
            <a:r>
              <a:rPr lang="en-US" dirty="0" err="1"/>
              <a:t>StayIn</a:t>
            </a:r>
            <a:r>
              <a:rPr lang="en-US" dirty="0"/>
              <a:t>=0, Shopping=0</a:t>
            </a:r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8FDB67-DE07-458F-8D97-E636EA18A607}"/>
              </a:ext>
            </a:extLst>
          </p:cNvPr>
          <p:cNvSpPr/>
          <p:nvPr/>
        </p:nvSpPr>
        <p:spPr>
          <a:xfrm>
            <a:off x="4488029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Windy (n=4)</a:t>
            </a:r>
          </a:p>
          <a:p>
            <a:pPr algn="ctr"/>
            <a:r>
              <a:rPr lang="en-US" dirty="0"/>
              <a:t>Cinema=3,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5AF8A-B21E-44C0-AED2-E4C117D27D5A}"/>
              </a:ext>
            </a:extLst>
          </p:cNvPr>
          <p:cNvSpPr/>
          <p:nvPr/>
        </p:nvSpPr>
        <p:spPr>
          <a:xfrm>
            <a:off x="7633996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Rainy (n=3)</a:t>
            </a:r>
          </a:p>
          <a:p>
            <a:pPr algn="ctr"/>
            <a:r>
              <a:rPr lang="en-US" dirty="0"/>
              <a:t>Cinema=2,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3E8723-3584-445C-B3D6-037548083659}"/>
              </a:ext>
            </a:extLst>
          </p:cNvPr>
          <p:cNvCxnSpPr/>
          <p:nvPr/>
        </p:nvCxnSpPr>
        <p:spPr>
          <a:xfrm flipH="1">
            <a:off x="2209800" y="2416630"/>
            <a:ext cx="3183294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97E24-C69D-4CD6-9643-7D7BFE65B44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5472405" y="2416630"/>
            <a:ext cx="189726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343E9-9373-4A20-9F58-6657B164DD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72405" y="2416630"/>
            <a:ext cx="3335693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A137C3-97D9-405C-8220-0A885C4EAEBB}"/>
              </a:ext>
            </a:extLst>
          </p:cNvPr>
          <p:cNvSpPr txBox="1"/>
          <p:nvPr/>
        </p:nvSpPr>
        <p:spPr>
          <a:xfrm>
            <a:off x="3307703" y="222204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Weather</a:t>
            </a:r>
            <a:endParaRPr lang="he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CBBE27-AF48-402C-822E-1F19CD147856}"/>
              </a:ext>
            </a:extLst>
          </p:cNvPr>
          <p:cNvSpPr/>
          <p:nvPr/>
        </p:nvSpPr>
        <p:spPr>
          <a:xfrm>
            <a:off x="623597" y="4206616"/>
            <a:ext cx="1261188" cy="70595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Yes (n=1)</a:t>
            </a:r>
          </a:p>
          <a:p>
            <a:pPr algn="ctr"/>
            <a:r>
              <a:rPr lang="en-US" dirty="0"/>
              <a:t>Cinema=1 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5E6897-4FC4-4E62-A6E2-4BC60168F196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1254191" y="3928188"/>
            <a:ext cx="1024034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9D2306-85BB-4670-A820-10682A9CF083}"/>
              </a:ext>
            </a:extLst>
          </p:cNvPr>
          <p:cNvSpPr/>
          <p:nvPr/>
        </p:nvSpPr>
        <p:spPr>
          <a:xfrm>
            <a:off x="2752533" y="4206616"/>
            <a:ext cx="1261188" cy="70595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No (n=2)</a:t>
            </a:r>
          </a:p>
          <a:p>
            <a:pPr algn="ctr"/>
            <a:r>
              <a:rPr lang="en-US" dirty="0"/>
              <a:t>Tennis=2 </a:t>
            </a:r>
            <a:endParaRPr lang="he-I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77A53D-1D10-4A5C-A8D8-D37136E45C0B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>
            <a:off x="2278225" y="3928188"/>
            <a:ext cx="1104902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6111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Now we need to calculate the values for Gain(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</m:oMath>
                </a14:m>
                <a:r>
                  <a:rPr lang="en-US" dirty="0"/>
                  <a:t>, parents) and Gain(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</m:oMath>
                </a14:m>
                <a:r>
                  <a:rPr lang="en-US" dirty="0"/>
                  <a:t>, money).</a:t>
                </a: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72FBA7-D8FE-48FA-A6C6-47BF1E03132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326515"/>
          <a:ext cx="10515600" cy="2651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2F4C0A8-06CB-4B22-8461-41F50F38B883}"/>
              </a:ext>
            </a:extLst>
          </p:cNvPr>
          <p:cNvGrpSpPr/>
          <p:nvPr/>
        </p:nvGrpSpPr>
        <p:grpSpPr>
          <a:xfrm>
            <a:off x="2995126" y="1326515"/>
            <a:ext cx="2006081" cy="2651760"/>
            <a:chOff x="4494212" y="3898369"/>
            <a:chExt cx="944663" cy="171405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132F9E-93DB-46D7-8741-DA33C97327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117625" y="4291173"/>
              <a:ext cx="1714054" cy="928445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3B895-B893-456A-8D2A-CC7CBB7989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4212" y="3898370"/>
              <a:ext cx="944663" cy="1708362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1300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we need to calculate the values for 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</m:oMath>
                </a14:m>
                <a:r>
                  <a:rPr lang="en-US" altLang="he-IL" dirty="0"/>
                  <a:t>, 𝑝𝑎𝑟𝑒𝑛𝑡𝑠) and </a:t>
                </a:r>
                <a:br>
                  <a:rPr lang="en-US" altLang="he-IL" dirty="0"/>
                </a:br>
                <a:r>
                  <a:rPr lang="en-US" altLang="he-IL" dirty="0"/>
                  <a:t>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</m:oMath>
                </a14:m>
                <a:r>
                  <a:rPr lang="en-US" altLang="he-IL" dirty="0"/>
                  <a:t>, 𝑚𝑜𝑛𝑒𝑦).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46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DFF5473-34FE-4A2D-B651-BBE03DC0B61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78159" y="3192638"/>
          <a:ext cx="10515600" cy="2651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50AE6AD-973E-4FE2-A01D-B37FA8B6551B}"/>
              </a:ext>
            </a:extLst>
          </p:cNvPr>
          <p:cNvGrpSpPr/>
          <p:nvPr/>
        </p:nvGrpSpPr>
        <p:grpSpPr>
          <a:xfrm>
            <a:off x="3135085" y="3192638"/>
            <a:ext cx="2006081" cy="2651760"/>
            <a:chOff x="4494212" y="3898369"/>
            <a:chExt cx="944663" cy="171405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CB405A-163B-4010-8E20-8934221765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117625" y="4291173"/>
              <a:ext cx="1714054" cy="928445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0D70993-0DA7-4D1B-A149-C111E290C9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4212" y="3898370"/>
              <a:ext cx="944663" cy="1708362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7200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𝑊𝑖𝑛𝑑𝑦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𝑦𝑒𝑠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𝑊𝑖𝑛𝑑𝑦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𝑛𝑜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𝑊𝑖𝑛𝑑𝑦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811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𝟑𝟏𝟏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3495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116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𝑊𝑖𝑛𝑑𝑦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𝑀𝑜𝑛𝑒𝑦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𝑀𝑜𝑛𝑒𝑦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𝑅𝑖𝑐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𝑀𝑜𝑛𝑒𝑦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𝑃𝑜𝑜𝑟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𝑀𝑜𝑛𝑒𝑦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918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𝟏𝟐𝟐𝟓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𝟗𝟏𝟖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8452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117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/>
              <a:t>Meaning that this node will be split by parents too</a:t>
            </a: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he-IL" dirty="0"/>
              <a:t>After calculating the Gain for rainy too, the final tree is…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C2130F-1F28-4629-BBB5-3F510736D9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5510" y="1932458"/>
          <a:ext cx="8128000" cy="15544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86919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4902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Information Gain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Attribute 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5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0.311</a:t>
                      </a:r>
                      <a:endParaRPr lang="he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Parents</a:t>
                      </a:r>
                      <a:endParaRPr lang="he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5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0.1225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Money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15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354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118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 marL="0" indent="0">
              <a:lnSpc>
                <a:spcPct val="100000"/>
              </a:lnSpc>
              <a:buNone/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4301413" y="1492900"/>
            <a:ext cx="2341983" cy="9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7D68F0-5237-4758-82B4-694E9F954FC4}"/>
              </a:ext>
            </a:extLst>
          </p:cNvPr>
          <p:cNvSpPr/>
          <p:nvPr/>
        </p:nvSpPr>
        <p:spPr>
          <a:xfrm>
            <a:off x="1104123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Sunny (n=3)</a:t>
            </a:r>
          </a:p>
          <a:p>
            <a:pPr algn="ctr"/>
            <a:r>
              <a:rPr lang="en-US" dirty="0"/>
              <a:t>Cinema=1, Tennis = 2, </a:t>
            </a:r>
            <a:r>
              <a:rPr lang="en-US" dirty="0" err="1"/>
              <a:t>StayIn</a:t>
            </a:r>
            <a:r>
              <a:rPr lang="en-US" dirty="0"/>
              <a:t>=0, Shopping=0</a:t>
            </a:r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8FDB67-DE07-458F-8D97-E636EA18A607}"/>
              </a:ext>
            </a:extLst>
          </p:cNvPr>
          <p:cNvSpPr/>
          <p:nvPr/>
        </p:nvSpPr>
        <p:spPr>
          <a:xfrm>
            <a:off x="4488029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Windy (n=4)</a:t>
            </a:r>
          </a:p>
          <a:p>
            <a:pPr algn="ctr"/>
            <a:r>
              <a:rPr lang="en-US" dirty="0"/>
              <a:t>Cinema=3,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5AF8A-B21E-44C0-AED2-E4C117D27D5A}"/>
              </a:ext>
            </a:extLst>
          </p:cNvPr>
          <p:cNvSpPr/>
          <p:nvPr/>
        </p:nvSpPr>
        <p:spPr>
          <a:xfrm>
            <a:off x="7633996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Rainy (n=3)</a:t>
            </a:r>
          </a:p>
          <a:p>
            <a:pPr algn="ctr"/>
            <a:r>
              <a:rPr lang="en-US" dirty="0"/>
              <a:t>Cinema=2,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3E8723-3584-445C-B3D6-037548083659}"/>
              </a:ext>
            </a:extLst>
          </p:cNvPr>
          <p:cNvCxnSpPr/>
          <p:nvPr/>
        </p:nvCxnSpPr>
        <p:spPr>
          <a:xfrm flipH="1">
            <a:off x="2209800" y="2416630"/>
            <a:ext cx="3183294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97E24-C69D-4CD6-9643-7D7BFE65B44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5472405" y="2416630"/>
            <a:ext cx="189726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343E9-9373-4A20-9F58-6657B164DD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72405" y="2416630"/>
            <a:ext cx="3335693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A137C3-97D9-405C-8220-0A885C4EAEBB}"/>
              </a:ext>
            </a:extLst>
          </p:cNvPr>
          <p:cNvSpPr txBox="1"/>
          <p:nvPr/>
        </p:nvSpPr>
        <p:spPr>
          <a:xfrm>
            <a:off x="3307703" y="222204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Weather</a:t>
            </a:r>
            <a:endParaRPr lang="he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CBBE27-AF48-402C-822E-1F19CD147856}"/>
              </a:ext>
            </a:extLst>
          </p:cNvPr>
          <p:cNvSpPr/>
          <p:nvPr/>
        </p:nvSpPr>
        <p:spPr>
          <a:xfrm>
            <a:off x="623597" y="4206616"/>
            <a:ext cx="1261188" cy="70595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Yes (n=1)</a:t>
            </a:r>
          </a:p>
          <a:p>
            <a:pPr algn="ctr"/>
            <a:r>
              <a:rPr lang="en-US" dirty="0"/>
              <a:t>Cinema=1 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5E6897-4FC4-4E62-A6E2-4BC60168F196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1254191" y="3928188"/>
            <a:ext cx="1024034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9D2306-85BB-4670-A820-10682A9CF083}"/>
              </a:ext>
            </a:extLst>
          </p:cNvPr>
          <p:cNvSpPr/>
          <p:nvPr/>
        </p:nvSpPr>
        <p:spPr>
          <a:xfrm>
            <a:off x="2752533" y="4206616"/>
            <a:ext cx="1261188" cy="70595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No (n=2)</a:t>
            </a:r>
          </a:p>
          <a:p>
            <a:pPr algn="ctr"/>
            <a:r>
              <a:rPr lang="en-US" dirty="0"/>
              <a:t>Tennis=2 </a:t>
            </a:r>
            <a:endParaRPr lang="he-I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77A53D-1D10-4A5C-A8D8-D37136E45C0B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>
            <a:off x="2278225" y="3928188"/>
            <a:ext cx="1104902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B392DEE-06AF-4E12-9FD9-E781E2307966}"/>
              </a:ext>
            </a:extLst>
          </p:cNvPr>
          <p:cNvSpPr/>
          <p:nvPr/>
        </p:nvSpPr>
        <p:spPr>
          <a:xfrm>
            <a:off x="4312301" y="4206616"/>
            <a:ext cx="1293062" cy="83191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Yes (n=2)</a:t>
            </a:r>
          </a:p>
          <a:p>
            <a:pPr algn="ctr"/>
            <a:r>
              <a:rPr lang="en-US" dirty="0"/>
              <a:t>Cinema=2 </a:t>
            </a:r>
            <a:endParaRPr lang="he-I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CD23400-987D-4648-B190-BC503F6F8910}"/>
              </a:ext>
            </a:extLst>
          </p:cNvPr>
          <p:cNvSpPr/>
          <p:nvPr/>
        </p:nvSpPr>
        <p:spPr>
          <a:xfrm>
            <a:off x="5872068" y="4206615"/>
            <a:ext cx="1527107" cy="83191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No (n=2)</a:t>
            </a:r>
          </a:p>
          <a:p>
            <a:pPr algn="ctr"/>
            <a:r>
              <a:rPr lang="en-US" dirty="0"/>
              <a:t>Cinema=1, Shopping=1 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4B3EC3-1004-4A8F-809C-7333EBE37759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4958832" y="3928188"/>
            <a:ext cx="703299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3F2296-701A-4F20-A844-38E722FAF2A2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662131" y="3928188"/>
            <a:ext cx="973491" cy="27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896171-B112-4524-8CF7-79D7AD86D884}"/>
              </a:ext>
            </a:extLst>
          </p:cNvPr>
          <p:cNvSpPr txBox="1"/>
          <p:nvPr/>
        </p:nvSpPr>
        <p:spPr>
          <a:xfrm>
            <a:off x="654696" y="382855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Parents</a:t>
            </a:r>
            <a:endParaRPr lang="he-I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3AE298-90E0-45C0-9B09-B9C42B2D81C5}"/>
              </a:ext>
            </a:extLst>
          </p:cNvPr>
          <p:cNvSpPr txBox="1"/>
          <p:nvPr/>
        </p:nvSpPr>
        <p:spPr>
          <a:xfrm>
            <a:off x="4154454" y="3865457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Parents</a:t>
            </a:r>
            <a:endParaRPr lang="he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B483E8F-A424-456E-966E-C16BB25ED223}"/>
              </a:ext>
            </a:extLst>
          </p:cNvPr>
          <p:cNvSpPr/>
          <p:nvPr/>
        </p:nvSpPr>
        <p:spPr>
          <a:xfrm>
            <a:off x="7587348" y="4206616"/>
            <a:ext cx="1293062" cy="8319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Rich (n=1)</a:t>
            </a:r>
          </a:p>
          <a:p>
            <a:pPr algn="ctr"/>
            <a:r>
              <a:rPr lang="en-US" dirty="0"/>
              <a:t>Stayin=1 </a:t>
            </a:r>
            <a:endParaRPr lang="he-IL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BA35EC-8B6C-4007-8634-EA36C3265218}"/>
              </a:ext>
            </a:extLst>
          </p:cNvPr>
          <p:cNvSpPr/>
          <p:nvPr/>
        </p:nvSpPr>
        <p:spPr>
          <a:xfrm>
            <a:off x="9147115" y="4206615"/>
            <a:ext cx="1527107" cy="83191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Poor (n=2)</a:t>
            </a:r>
          </a:p>
          <a:p>
            <a:pPr algn="ctr"/>
            <a:r>
              <a:rPr lang="en-US" dirty="0"/>
              <a:t>Cinema=2</a:t>
            </a:r>
            <a:endParaRPr lang="he-I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3EE3CF-92AB-4B60-B787-00A094C87862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>
          <a:xfrm flipH="1">
            <a:off x="8233879" y="3928188"/>
            <a:ext cx="574219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CB84CE-FE89-4208-A8B6-3576EC2782C6}"/>
              </a:ext>
            </a:extLst>
          </p:cNvPr>
          <p:cNvCxnSpPr>
            <a:cxnSpLocks/>
            <a:stCxn id="9" idx="2"/>
            <a:endCxn id="33" idx="0"/>
          </p:cNvCxnSpPr>
          <p:nvPr/>
        </p:nvCxnSpPr>
        <p:spPr>
          <a:xfrm>
            <a:off x="8808098" y="3928188"/>
            <a:ext cx="1102571" cy="27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8CAFD8E-8D3B-4EC7-A1C5-89C37CFEA99C}"/>
              </a:ext>
            </a:extLst>
          </p:cNvPr>
          <p:cNvSpPr txBox="1"/>
          <p:nvPr/>
        </p:nvSpPr>
        <p:spPr>
          <a:xfrm>
            <a:off x="7633996" y="382855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Money</a:t>
            </a:r>
            <a:endParaRPr lang="he-IL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52D9F31-CDD9-43D0-85D0-998A5C7D717A}"/>
              </a:ext>
            </a:extLst>
          </p:cNvPr>
          <p:cNvSpPr/>
          <p:nvPr/>
        </p:nvSpPr>
        <p:spPr>
          <a:xfrm>
            <a:off x="4781555" y="5539637"/>
            <a:ext cx="1527107" cy="77226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Rich (n=1)</a:t>
            </a:r>
          </a:p>
          <a:p>
            <a:pPr algn="ctr"/>
            <a:r>
              <a:rPr lang="en-US" dirty="0"/>
              <a:t>Shopping=1 </a:t>
            </a:r>
            <a:endParaRPr lang="he-IL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0D7E9A0-37AE-43E1-8A62-B76E3C4B36F8}"/>
              </a:ext>
            </a:extLst>
          </p:cNvPr>
          <p:cNvSpPr/>
          <p:nvPr/>
        </p:nvSpPr>
        <p:spPr>
          <a:xfrm>
            <a:off x="6635621" y="5551614"/>
            <a:ext cx="1527107" cy="83191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Poor (n=1)</a:t>
            </a:r>
          </a:p>
          <a:p>
            <a:pPr algn="ctr"/>
            <a:r>
              <a:rPr lang="en-US" dirty="0"/>
              <a:t>Cinema=1</a:t>
            </a:r>
            <a:endParaRPr lang="he-IL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F8D19F-00CD-41A6-8342-393BEBB09C54}"/>
              </a:ext>
            </a:extLst>
          </p:cNvPr>
          <p:cNvCxnSpPr>
            <a:cxnSpLocks/>
            <a:stCxn id="18" idx="2"/>
            <a:endCxn id="45" idx="0"/>
          </p:cNvCxnSpPr>
          <p:nvPr/>
        </p:nvCxnSpPr>
        <p:spPr>
          <a:xfrm flipH="1">
            <a:off x="5545109" y="5038531"/>
            <a:ext cx="1090513" cy="501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F3C768-49FF-41B6-969D-8CBA2A1AF7FC}"/>
              </a:ext>
            </a:extLst>
          </p:cNvPr>
          <p:cNvCxnSpPr>
            <a:cxnSpLocks/>
            <a:stCxn id="18" idx="2"/>
            <a:endCxn id="46" idx="0"/>
          </p:cNvCxnSpPr>
          <p:nvPr/>
        </p:nvCxnSpPr>
        <p:spPr>
          <a:xfrm>
            <a:off x="6635622" y="5038531"/>
            <a:ext cx="763553" cy="513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7609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Accuracy Estimation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Training</a:t>
                </a:r>
                <a:r>
                  <a:rPr lang="en-US" dirty="0"/>
                  <a:t> Accuracy Rate</a:t>
                </a:r>
              </a:p>
              <a:p>
                <a:pPr lvl="1"/>
                <a:r>
                  <a:rPr lang="en-US" dirty="0"/>
                  <a:t>The percentage of training set samples that are correctly classified by the model.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Testing</a:t>
                </a:r>
                <a:r>
                  <a:rPr lang="en-US" dirty="0"/>
                  <a:t> Accuracy Rate</a:t>
                </a:r>
              </a:p>
              <a:p>
                <a:pPr lvl="1"/>
                <a:r>
                  <a:rPr lang="en-US" dirty="0"/>
                  <a:t>The percentage of test set samples that are correctly classified by the model.</a:t>
                </a:r>
              </a:p>
              <a:p>
                <a:r>
                  <a:rPr lang="en-US" dirty="0"/>
                  <a:t>Test set is independent of training set, otherwise over-fitting will occur.</a:t>
                </a:r>
              </a:p>
              <a:p>
                <a:r>
                  <a:rPr lang="en-US" dirty="0"/>
                  <a:t>Majority Rule Accuracy</a:t>
                </a:r>
              </a:p>
              <a:p>
                <a:pPr lvl="1"/>
                <a:r>
                  <a:rPr lang="en-US" dirty="0"/>
                  <a:t>To select a class for a terminal node, select the class having the most examples (in training set).</a:t>
                </a:r>
              </a:p>
              <a:p>
                <a:pPr lvl="1"/>
                <a:r>
                  <a:rPr lang="en-US" dirty="0"/>
                  <a:t>Majority rule accuracy =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|/|D|</a:t>
                </a:r>
              </a:p>
              <a:p>
                <a:r>
                  <a:rPr lang="en-US" dirty="0"/>
                  <a:t>The classification model should be more accurate than the </a:t>
                </a:r>
                <a:r>
                  <a:rPr lang="en-US" i="1" dirty="0"/>
                  <a:t>majority rule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42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כותרת 1"/>
          <p:cNvSpPr>
            <a:spLocks noGrp="1"/>
          </p:cNvSpPr>
          <p:nvPr>
            <p:ph type="title"/>
          </p:nvPr>
        </p:nvSpPr>
        <p:spPr>
          <a:xfrm>
            <a:off x="-1981200" y="114716"/>
            <a:ext cx="9601200" cy="1143000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en-US" sz="4000" b="1" dirty="0">
                <a:solidFill>
                  <a:srgbClr val="0070C0"/>
                </a:solidFill>
              </a:rPr>
              <a:t>Entropy</a:t>
            </a:r>
            <a:endParaRPr lang="he-IL" altLang="en-US" sz="4000" b="1" dirty="0">
              <a:solidFill>
                <a:srgbClr val="0070C0"/>
              </a:solidFill>
            </a:endParaRPr>
          </a:p>
        </p:txBody>
      </p:sp>
      <p:sp>
        <p:nvSpPr>
          <p:cNvPr id="13315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11BBC9-D465-41D3-B5F3-21CA23EC1CBD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he-IL" sz="1400"/>
          </a:p>
        </p:txBody>
      </p:sp>
      <p:graphicFrame>
        <p:nvGraphicFramePr>
          <p:cNvPr id="5" name="תרשים 4"/>
          <p:cNvGraphicFramePr>
            <a:graphicFrameLocks/>
          </p:cNvGraphicFramePr>
          <p:nvPr>
            <p:extLst/>
          </p:nvPr>
        </p:nvGraphicFramePr>
        <p:xfrm>
          <a:off x="3505200" y="1654036"/>
          <a:ext cx="5028604" cy="3200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317" name="TextBox 5"/>
          <p:cNvSpPr txBox="1">
            <a:spLocks noChangeArrowheads="1"/>
          </p:cNvSpPr>
          <p:nvPr/>
        </p:nvSpPr>
        <p:spPr bwMode="auto">
          <a:xfrm>
            <a:off x="1143000" y="5250398"/>
            <a:ext cx="8991600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>
              <a:spcBef>
                <a:spcPct val="0"/>
              </a:spcBef>
              <a:buFontTx/>
              <a:buNone/>
            </a:pPr>
            <a:r>
              <a:rPr lang="he-IL" altLang="en-US" sz="1799" dirty="0"/>
              <a:t>אם לכל ערכי המשתנה </a:t>
            </a:r>
            <a:r>
              <a:rPr lang="en-US" altLang="en-US" sz="1799" dirty="0"/>
              <a:t>X</a:t>
            </a:r>
            <a:r>
              <a:rPr lang="he-IL" altLang="en-US" sz="1799" dirty="0"/>
              <a:t> יש את אותה הסתברות, האנטרופיה היא פונקציה מונוטונית עולה.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BC81-43BA-46DC-B98E-EC6740F6068C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8111" y="-94628"/>
            <a:ext cx="10969943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he-IL" sz="4000" b="1" dirty="0"/>
              <a:t>Accuracy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825445" y="1128519"/>
                <a:ext cx="9662024" cy="4524784"/>
              </a:xfrm>
            </p:spPr>
            <p:txBody>
              <a:bodyPr>
                <a:normAutofit/>
              </a:bodyPr>
              <a:lstStyle/>
              <a:p>
                <a:pPr algn="l" rtl="0" eaLnBrk="1" hangingPunct="1"/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can we tell if the </a:t>
                </a:r>
                <a:r>
                  <a:rPr lang="en-US" altLang="he-IL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</a:t>
                </a:r>
                <a:r>
                  <a:rPr lang="en-US" altLang="he-IL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significantly different than the </a:t>
                </a:r>
                <a:r>
                  <a:rPr lang="en-US" altLang="he-IL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testing</a:t>
                </a:r>
                <a:r>
                  <a:rPr lang="en-US" altLang="he-IL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</a:p>
              <a:p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Normal approximation to Binomial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: The two accuracies are equal.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if:</a:t>
                </a:r>
              </a:p>
            </p:txBody>
          </p:sp>
        </mc:Choice>
        <mc:Fallback xmlns="">
          <p:sp>
            <p:nvSpPr>
              <p:cNvPr id="51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825445" y="1128519"/>
                <a:ext cx="9662024" cy="4524784"/>
              </a:xfrm>
              <a:blipFill>
                <a:blip r:embed="rId4"/>
                <a:stretch>
                  <a:fillRect l="-820" t="-1887" r="-8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24" name="Object 4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3298760" y="2798444"/>
          <a:ext cx="2447288" cy="80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משוואה" r:id="rId5" imgW="1345616" imgH="444307" progId="Equation.3">
                  <p:embed/>
                </p:oleObj>
              </mc:Choice>
              <mc:Fallback>
                <p:oleObj name="משוואה" r:id="rId5" imgW="1345616" imgH="444307" progId="Equation.3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760" y="2798444"/>
                        <a:ext cx="2447288" cy="8078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>
            <p:extLst/>
          </p:nvPr>
        </p:nvGraphicFramePr>
        <p:xfrm>
          <a:off x="3270552" y="4129702"/>
          <a:ext cx="2632976" cy="761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משוואה" r:id="rId7" imgW="1447800" imgH="419100" progId="Equation.3">
                  <p:embed/>
                </p:oleObj>
              </mc:Choice>
              <mc:Fallback>
                <p:oleObj name="משוואה" r:id="rId7" imgW="1447800" imgH="419100" progId="Equation.3">
                  <p:embed/>
                  <p:pic>
                    <p:nvPicPr>
                      <p:cNvPr id="51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552" y="4129702"/>
                        <a:ext cx="2632976" cy="761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26" name="Text Box 6"/>
              <p:cNvSpPr txBox="1">
                <a:spLocks noChangeArrowheads="1"/>
              </p:cNvSpPr>
              <p:nvPr/>
            </p:nvSpPr>
            <p:spPr bwMode="auto">
              <a:xfrm>
                <a:off x="662310" y="5470702"/>
                <a:ext cx="10838344" cy="89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r" rtl="1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rtl="0">
                  <a:spcBef>
                    <a:spcPct val="0"/>
                  </a:spcBef>
                  <a:buNone/>
                </a:pPr>
                <a:r>
                  <a:rPr lang="en-US" altLang="he-IL" sz="24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P=0.51 </a:t>
                </a:r>
                <a:r>
                  <a:rPr lang="en-US" altLang="he-IL" sz="2499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he-IL" sz="2499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Testing</a:t>
                </a:r>
                <a:r>
                  <a:rPr lang="en-US" altLang="he-IL" sz="2499" dirty="0"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he-IL" sz="2499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accuracy</a:t>
                </a:r>
                <a:r>
                  <a:rPr lang="en-US" altLang="he-IL" sz="2499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should be 51% at the most, for the two accuracies to be significantly different (to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en-US" altLang="he-IL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he-IL" sz="2499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).</a:t>
                </a:r>
                <a:endParaRPr lang="en-US" altLang="he-IL" sz="2499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310" y="5470702"/>
                <a:ext cx="10838344" cy="897875"/>
              </a:xfrm>
              <a:prstGeom prst="rect">
                <a:avLst/>
              </a:prstGeom>
              <a:blipFill>
                <a:blip r:embed="rId9"/>
                <a:stretch>
                  <a:fillRect l="-956" t="-5405" r="-1350" b="-141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081482" y="4135702"/>
            <a:ext cx="4534306" cy="39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9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training accuracy &gt; testing accuracy </a:t>
            </a:r>
          </a:p>
        </p:txBody>
      </p:sp>
      <p:sp>
        <p:nvSpPr>
          <p:cNvPr id="5128" name="AutoShape 8"/>
          <p:cNvSpPr>
            <a:spLocks noChangeArrowheads="1"/>
          </p:cNvSpPr>
          <p:nvPr/>
        </p:nvSpPr>
        <p:spPr bwMode="auto">
          <a:xfrm>
            <a:off x="8148103" y="4635187"/>
            <a:ext cx="431688" cy="360269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6240425" y="5062269"/>
            <a:ext cx="4247044" cy="42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Over-fitting</a:t>
            </a:r>
          </a:p>
        </p:txBody>
      </p:sp>
      <p:sp>
        <p:nvSpPr>
          <p:cNvPr id="54285" name="AutoShape 13"/>
          <p:cNvSpPr>
            <a:spLocks noChangeArrowheads="1"/>
          </p:cNvSpPr>
          <p:nvPr/>
        </p:nvSpPr>
        <p:spPr bwMode="auto">
          <a:xfrm>
            <a:off x="1449013" y="3569632"/>
            <a:ext cx="2807557" cy="503107"/>
          </a:xfrm>
          <a:prstGeom prst="wedgeEllipseCallout">
            <a:avLst>
              <a:gd name="adj1" fmla="val 32926"/>
              <a:gd name="adj2" fmla="val -87542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Testing accuracy</a:t>
            </a:r>
          </a:p>
        </p:txBody>
      </p:sp>
      <p:sp>
        <p:nvSpPr>
          <p:cNvPr id="54286" name="AutoShape 14"/>
          <p:cNvSpPr>
            <a:spLocks noChangeArrowheads="1"/>
          </p:cNvSpPr>
          <p:nvPr/>
        </p:nvSpPr>
        <p:spPr bwMode="auto">
          <a:xfrm>
            <a:off x="5943600" y="2992950"/>
            <a:ext cx="3286856" cy="791956"/>
          </a:xfrm>
          <a:prstGeom prst="wedgeEllipseCallout">
            <a:avLst>
              <a:gd name="adj1" fmla="val -64819"/>
              <a:gd name="adj2" fmla="val 6514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 number of samples in the testing set</a:t>
            </a: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1513429" y="4366176"/>
            <a:ext cx="1642635" cy="788782"/>
          </a:xfrm>
          <a:prstGeom prst="wedgeEllipseCallout">
            <a:avLst>
              <a:gd name="adj1" fmla="val 56116"/>
              <a:gd name="adj2" fmla="val -2380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training  accuracy</a:t>
            </a:r>
          </a:p>
        </p:txBody>
      </p:sp>
      <p:sp>
        <p:nvSpPr>
          <p:cNvPr id="5134" name="מציין מיקום של מספר שקופית 1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4777CF9A-D429-470A-8B19-18891D4AC48A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120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3381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5" grpId="0" animBg="1"/>
      <p:bldP spid="54286" grpId="0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121</a:t>
            </a:fld>
            <a:endParaRPr lang="he-IL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2CE6763-804D-418D-8392-8F2F3C64EF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26515"/>
          <a:ext cx="10515600" cy="53949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W4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Stay in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W6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21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4892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Accuracy Estimation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122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D0C78A-3BD9-481D-94D5-E8234989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our example, training accuracy is ?</a:t>
            </a:r>
          </a:p>
          <a:p>
            <a:r>
              <a:rPr lang="en-US" dirty="0"/>
              <a:t>Take the following testing set for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585DCB7-88A2-431D-8A8A-ADAEA019A8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23595" y="2892827"/>
          <a:ext cx="10515600" cy="2651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W14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074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200287-7F37-4F35-A476-BA1DD3D7ADE3}"/>
              </a:ext>
            </a:extLst>
          </p:cNvPr>
          <p:cNvSpPr txBox="1"/>
          <p:nvPr/>
        </p:nvSpPr>
        <p:spPr>
          <a:xfrm>
            <a:off x="623595" y="5761464"/>
            <a:ext cx="443204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Testing accuracy is: ?</a:t>
            </a:r>
          </a:p>
          <a:p>
            <a:r>
              <a:rPr lang="en-US" sz="2400" dirty="0"/>
              <a:t>Majority rule accuracy=?</a:t>
            </a:r>
            <a:endParaRPr lang="he-IL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F6C72-709F-422F-BD32-0F464AFC13D4}"/>
              </a:ext>
            </a:extLst>
          </p:cNvPr>
          <p:cNvSpPr/>
          <p:nvPr/>
        </p:nvSpPr>
        <p:spPr>
          <a:xfrm>
            <a:off x="5772538" y="5892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The classification model should be more accurate than the </a:t>
            </a:r>
            <a:r>
              <a:rPr lang="en-US" b="1" i="1" dirty="0"/>
              <a:t>majority rule</a:t>
            </a:r>
            <a:r>
              <a:rPr lang="en-US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A77D4-4728-440F-84B5-3FA775E6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19" y="133350"/>
            <a:ext cx="3804781" cy="18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956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Accuracy Estimation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123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D0C78A-3BD9-481D-94D5-E8234989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our example, training accuracy is 10/10 = 100%</a:t>
            </a:r>
          </a:p>
          <a:p>
            <a:r>
              <a:rPr lang="en-US" dirty="0"/>
              <a:t>Take the following testing set for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585DCB7-88A2-431D-8A8A-ADAEA019A8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23595" y="2892827"/>
          <a:ext cx="10515600" cy="2651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W14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074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200287-7F37-4F35-A476-BA1DD3D7ADE3}"/>
              </a:ext>
            </a:extLst>
          </p:cNvPr>
          <p:cNvSpPr txBox="1"/>
          <p:nvPr/>
        </p:nvSpPr>
        <p:spPr>
          <a:xfrm>
            <a:off x="623595" y="5761464"/>
            <a:ext cx="443204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Testing accuracy is: ¾=0.75=75%</a:t>
            </a:r>
          </a:p>
          <a:p>
            <a:r>
              <a:rPr lang="en-US" sz="2400" dirty="0"/>
              <a:t>Majority rule accuracy=6/10=60%</a:t>
            </a:r>
            <a:endParaRPr lang="he-IL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F6C72-709F-422F-BD32-0F464AFC13D4}"/>
              </a:ext>
            </a:extLst>
          </p:cNvPr>
          <p:cNvSpPr/>
          <p:nvPr/>
        </p:nvSpPr>
        <p:spPr>
          <a:xfrm>
            <a:off x="5772538" y="5892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The classification model should be more accurate than the </a:t>
            </a:r>
            <a:r>
              <a:rPr lang="en-US" b="1" i="1" dirty="0"/>
              <a:t>majority rule</a:t>
            </a:r>
            <a:r>
              <a:rPr lang="en-US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A77D4-4728-440F-84B5-3FA775E6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19" y="133350"/>
            <a:ext cx="3804781" cy="18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718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i="1" dirty="0"/>
                  <a:t>Overfitting: An induced tree may overfit the training data</a:t>
                </a:r>
                <a:endParaRPr lang="he-IL" i="1" dirty="0"/>
              </a:p>
              <a:p>
                <a:pPr lvl="1"/>
                <a:r>
                  <a:rPr lang="en-US" i="1" dirty="0"/>
                  <a:t>Too many branches, some may reflect anomalies due to noise or outliers.</a:t>
                </a:r>
                <a:endParaRPr lang="he-IL" i="1" dirty="0"/>
              </a:p>
              <a:p>
                <a:pPr lvl="1"/>
                <a:r>
                  <a:rPr lang="en-US" i="1" dirty="0"/>
                  <a:t>Poor accuracy for unseen samples</a:t>
                </a:r>
                <a:endParaRPr lang="he-IL" i="1" dirty="0"/>
              </a:p>
              <a:p>
                <a:r>
                  <a:rPr lang="en-US" i="1" dirty="0"/>
                  <a:t>Definition of overfitting</a:t>
                </a:r>
                <a:endParaRPr lang="he-IL" i="1" dirty="0"/>
              </a:p>
              <a:p>
                <a:pPr lvl="1"/>
                <a:r>
                  <a:rPr lang="en-US" i="1" dirty="0"/>
                  <a:t>h - hypothesis (e.g., decision tree) in a hypothesis space H</a:t>
                </a:r>
                <a:endParaRPr lang="he-IL" i="1" dirty="0"/>
              </a:p>
              <a:p>
                <a:pPr lvl="1"/>
                <a:r>
                  <a:rPr lang="en-US" i="1" dirty="0"/>
                  <a:t>Training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pPr lvl="1"/>
                <a:r>
                  <a:rPr lang="fr-FR" i="1" dirty="0" err="1"/>
                  <a:t>Entire</a:t>
                </a:r>
                <a:r>
                  <a:rPr lang="fr-FR" i="1" dirty="0"/>
                  <a:t> population 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r>
                  <a:rPr lang="en-US" i="1" dirty="0"/>
                  <a:t>Hypothesis h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overfits training data if there is an alternative hypothesis h 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such that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pt-BR" i="1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i="1" dirty="0"/>
                  <a:t> and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2787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i="1" dirty="0"/>
                  <a:t>Overfitting: An induced tree may overfit the training data</a:t>
                </a:r>
                <a:endParaRPr lang="he-IL" i="1" dirty="0"/>
              </a:p>
              <a:p>
                <a:pPr lvl="1"/>
                <a:r>
                  <a:rPr lang="en-US" i="1" dirty="0"/>
                  <a:t>Too many branches, some may reflect anomalies due to noise or outliers.</a:t>
                </a:r>
                <a:endParaRPr lang="he-IL" i="1" dirty="0"/>
              </a:p>
              <a:p>
                <a:pPr lvl="1"/>
                <a:r>
                  <a:rPr lang="en-US" i="1" dirty="0"/>
                  <a:t>Poor accuracy for unseen samples</a:t>
                </a:r>
                <a:endParaRPr lang="he-IL" i="1" dirty="0"/>
              </a:p>
              <a:p>
                <a:r>
                  <a:rPr lang="en-US" i="1" dirty="0"/>
                  <a:t>Definition of overfitting</a:t>
                </a:r>
                <a:endParaRPr lang="he-IL" i="1" dirty="0"/>
              </a:p>
              <a:p>
                <a:pPr lvl="1"/>
                <a:r>
                  <a:rPr lang="en-US" i="1" dirty="0"/>
                  <a:t>h - hypothesis (e.g., decision tree) in a hypothesis space H</a:t>
                </a:r>
                <a:endParaRPr lang="he-IL" i="1" dirty="0"/>
              </a:p>
              <a:p>
                <a:pPr lvl="1"/>
                <a:r>
                  <a:rPr lang="en-US" i="1" dirty="0"/>
                  <a:t>Training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pPr lvl="1"/>
                <a:r>
                  <a:rPr lang="fr-FR" i="1" dirty="0" err="1"/>
                  <a:t>Entire</a:t>
                </a:r>
                <a:r>
                  <a:rPr lang="fr-FR" i="1" dirty="0"/>
                  <a:t> population 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r>
                  <a:rPr lang="en-US" i="1" dirty="0"/>
                  <a:t>Hypothesis h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overfits training data if there is an alternative hypothesis h 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such that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pt-BR" i="1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i="1" dirty="0"/>
                  <a:t> and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E23C48A-F795-41E5-B8A6-41341F24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0"/>
            <a:ext cx="1022948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00962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126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i="1" dirty="0"/>
                  <a:t>Overfitting: An induced tree may overfit the training data</a:t>
                </a:r>
                <a:endParaRPr lang="he-IL" i="1" dirty="0"/>
              </a:p>
              <a:p>
                <a:pPr lvl="1"/>
                <a:r>
                  <a:rPr lang="en-US" i="1" dirty="0"/>
                  <a:t>Too many branches, some may reflect anomalies due to noise or outliers.</a:t>
                </a:r>
                <a:endParaRPr lang="he-IL" i="1" dirty="0"/>
              </a:p>
              <a:p>
                <a:pPr lvl="1"/>
                <a:r>
                  <a:rPr lang="en-US" i="1" dirty="0"/>
                  <a:t>Poor accuracy for unseen samples</a:t>
                </a:r>
                <a:endParaRPr lang="he-IL" i="1" dirty="0"/>
              </a:p>
              <a:p>
                <a:r>
                  <a:rPr lang="en-US" i="1" dirty="0"/>
                  <a:t>Definition of overfitting</a:t>
                </a:r>
                <a:endParaRPr lang="he-IL" i="1" dirty="0"/>
              </a:p>
              <a:p>
                <a:pPr lvl="1"/>
                <a:r>
                  <a:rPr lang="en-US" i="1" dirty="0"/>
                  <a:t>h - hypothesis (e.g., decision tree) in a hypothesis space H</a:t>
                </a:r>
                <a:endParaRPr lang="he-IL" i="1" dirty="0"/>
              </a:p>
              <a:p>
                <a:pPr lvl="1"/>
                <a:r>
                  <a:rPr lang="en-US" i="1" dirty="0"/>
                  <a:t>Training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pPr lvl="1"/>
                <a:r>
                  <a:rPr lang="fr-FR" i="1" dirty="0" err="1"/>
                  <a:t>Entire</a:t>
                </a:r>
                <a:r>
                  <a:rPr lang="fr-FR" i="1" dirty="0"/>
                  <a:t> population 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r>
                  <a:rPr lang="en-US" i="1" dirty="0"/>
                  <a:t>Hypothesis h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overfits training data if there is an alternative hypothesis h 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such that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pt-BR" i="1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i="1" dirty="0"/>
                  <a:t> and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61283-3966-43F1-BEB7-6758432D3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0"/>
            <a:ext cx="9777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748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127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approaches to avoid overfitting</a:t>
            </a:r>
            <a:endParaRPr lang="he-IL" dirty="0"/>
          </a:p>
          <a:p>
            <a:pPr lvl="1"/>
            <a:r>
              <a:rPr lang="en-US" u="sng" dirty="0"/>
              <a:t>Pre-pruning</a:t>
            </a:r>
            <a:r>
              <a:rPr lang="en-US" dirty="0"/>
              <a:t> : Halt tree construction early do not split a node if this would result in the goodness measure falling below a threshold</a:t>
            </a:r>
            <a:endParaRPr lang="he-IL" dirty="0"/>
          </a:p>
          <a:p>
            <a:pPr lvl="2"/>
            <a:r>
              <a:rPr lang="en-US" dirty="0"/>
              <a:t>Difficult to choose an appropriate threshold</a:t>
            </a:r>
            <a:endParaRPr lang="he-IL" dirty="0"/>
          </a:p>
          <a:p>
            <a:pPr lvl="1"/>
            <a:r>
              <a:rPr lang="en-US" u="sng" dirty="0"/>
              <a:t>Post-pruning</a:t>
            </a:r>
            <a:r>
              <a:rPr lang="en-US" dirty="0"/>
              <a:t> : Remove branches from a fully grown ” tree get a sequence of progressively pruned trees</a:t>
            </a:r>
            <a:endParaRPr lang="he-IL" dirty="0"/>
          </a:p>
          <a:p>
            <a:pPr lvl="2"/>
            <a:r>
              <a:rPr lang="en-US" dirty="0"/>
              <a:t>Use a set of data different from the training data to decide which is the best pruned tree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44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128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813D2-423E-4B41-9806-292D2B7B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8100"/>
            <a:ext cx="10591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84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129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training (2 /3) and testing (1/3 ) sets</a:t>
            </a:r>
            <a:endParaRPr lang="he-IL" dirty="0"/>
          </a:p>
          <a:p>
            <a:r>
              <a:rPr lang="en-US" dirty="0"/>
              <a:t>Use cross validation, e.g., 10 fold cross validation</a:t>
            </a:r>
            <a:endParaRPr lang="he-IL" dirty="0"/>
          </a:p>
          <a:p>
            <a:r>
              <a:rPr lang="en-US" dirty="0"/>
              <a:t>Use all the data for training</a:t>
            </a:r>
            <a:endParaRPr lang="he-IL" dirty="0"/>
          </a:p>
          <a:p>
            <a:pPr lvl="1"/>
            <a:r>
              <a:rPr lang="en-US" dirty="0"/>
              <a:t>but apply a statistical test (e.g., chi square) to estimate whether expanding or pruning a node may improve the entire distribution</a:t>
            </a:r>
            <a:endParaRPr lang="he-IL" dirty="0"/>
          </a:p>
          <a:p>
            <a:r>
              <a:rPr lang="en-US" dirty="0"/>
              <a:t>Use minimum description length (MDL) principle</a:t>
            </a:r>
            <a:endParaRPr lang="he-IL" dirty="0"/>
          </a:p>
          <a:p>
            <a:pPr lvl="1"/>
            <a:r>
              <a:rPr lang="en-US" dirty="0"/>
              <a:t>halting growth of the tree when the encoding is minimized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753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8603" y="63221"/>
            <a:ext cx="8227457" cy="1142702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- two states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61" y="1205923"/>
            <a:ext cx="8684538" cy="451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7"/>
              <p:cNvSpPr>
                <a:spLocks noChangeArrowheads="1"/>
              </p:cNvSpPr>
              <p:nvPr/>
            </p:nvSpPr>
            <p:spPr bwMode="auto">
              <a:xfrm>
                <a:off x="838201" y="5569726"/>
                <a:ext cx="8582607" cy="87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1800"/>
                  </a:spcBef>
                  <a:buClr>
                    <a:schemeClr val="accent2"/>
                  </a:buClr>
                  <a:buNone/>
                </a:pPr>
                <a:r>
                  <a:rPr lang="en-US" altLang="he-I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general:</a:t>
                </a:r>
              </a:p>
              <a:p>
                <a:pPr>
                  <a:lnSpc>
                    <a:spcPct val="90000"/>
                  </a:lnSpc>
                  <a:spcBef>
                    <a:spcPts val="1800"/>
                  </a:spcBef>
                  <a:buClr>
                    <a:schemeClr val="accent2"/>
                  </a:buClr>
                  <a:buNone/>
                </a:pPr>
                <a:r>
                  <a:rPr lang="en-US" altLang="he-I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Entropy is maximal and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he-I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all n states have the same probability.</a:t>
                </a:r>
              </a:p>
            </p:txBody>
          </p:sp>
        </mc:Choice>
        <mc:Fallback xmlns="">
          <p:sp>
            <p:nvSpPr>
              <p:cNvPr id="1536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1" y="5569726"/>
                <a:ext cx="8582607" cy="877163"/>
              </a:xfrm>
              <a:prstGeom prst="rect">
                <a:avLst/>
              </a:prstGeom>
              <a:blipFill>
                <a:blip r:embed="rId4"/>
                <a:stretch>
                  <a:fillRect l="-782" t="-7639" b="-118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93131E-2E7F-44B5-B70D-A3A365C43C2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1C77-D438-400F-9352-38CD2B32C5D7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he-IL" b="1" dirty="0">
                <a:solidFill>
                  <a:srgbClr val="0070C0"/>
                </a:solidFill>
              </a:rPr>
              <a:t>Statistical Hypothesis Testing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130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ההשערה השמרנית – מה שידוע לנו עד היום. מתייחסת לפרמטר מסוים באוכלוסייה על בסיס אינפורמציה/תיאוריה קודמת שיש לחוקר.</a:t>
                </a:r>
              </a:p>
              <a:p>
                <a:pPr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ההשערה האלטרנטיבית - הטענה החדשה שאותה רוצים לאמת במחקר.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סטטיסטי המבחן: ערך המחושב מהמדגם, בעזרתו מחליטים אם לדחות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P-value</a:t>
                </a:r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רמת המובהקות הקטנה ביותר עבורה נדחה את השערת האפס ע"ס תוצאה מדגמית.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" r="-1043" b="-12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3109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131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training (2 /3) and testing (1/3 ) sets</a:t>
            </a:r>
            <a:endParaRPr lang="he-IL" dirty="0"/>
          </a:p>
          <a:p>
            <a:r>
              <a:rPr lang="en-US" dirty="0"/>
              <a:t>Use cross validation, e.g., 10 fold cross validation</a:t>
            </a:r>
            <a:endParaRPr lang="he-IL" dirty="0"/>
          </a:p>
          <a:p>
            <a:r>
              <a:rPr lang="en-US" dirty="0"/>
              <a:t>Use all the data for training</a:t>
            </a:r>
            <a:endParaRPr lang="he-IL" dirty="0"/>
          </a:p>
          <a:p>
            <a:pPr lvl="1"/>
            <a:r>
              <a:rPr lang="en-US" dirty="0"/>
              <a:t>but apply a statistical test (e.g., chi square) to estimate whether expanding or pruning a node may improve the entire distribution</a:t>
            </a:r>
            <a:endParaRPr lang="he-IL" dirty="0"/>
          </a:p>
          <a:p>
            <a:r>
              <a:rPr lang="en-US" dirty="0"/>
              <a:t>Use minimum description length (MDL) principle</a:t>
            </a:r>
            <a:endParaRPr lang="he-IL" dirty="0"/>
          </a:p>
          <a:p>
            <a:pPr lvl="1"/>
            <a:r>
              <a:rPr lang="en-US" dirty="0"/>
              <a:t>halting growth of the tree when the encoding is minimized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F7590-30C2-4F76-AAB2-29653E8F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45" y="0"/>
            <a:ext cx="10468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106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7728" y="2333216"/>
            <a:ext cx="11089710" cy="4524784"/>
          </a:xfrm>
        </p:spPr>
        <p:txBody>
          <a:bodyPr/>
          <a:lstStyle/>
          <a:p>
            <a:pPr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Hypothesis: 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he-IL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classifying the records in data set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</a:p>
          <a:p>
            <a:pPr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 Hypothesis</a:t>
            </a:r>
            <a:r>
              <a:rPr lang="en-US" altLang="he-I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affects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class distribution in data set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b="1" dirty="0"/>
          </a:p>
          <a:p>
            <a:pPr algn="l" rtl="0" eaLnBrk="1" hangingPunct="1"/>
            <a:endParaRPr lang="en-US" altLang="he-IL" b="1" dirty="0"/>
          </a:p>
          <a:p>
            <a:pPr algn="l" rtl="0" eaLnBrk="1" hangingPunct="1">
              <a:spcBef>
                <a:spcPct val="50000"/>
              </a:spcBef>
              <a:buFontTx/>
              <a:buNone/>
            </a:pPr>
            <a:endParaRPr lang="en-US" altLang="he-IL" b="1" dirty="0">
              <a:solidFill>
                <a:srgbClr val="990000"/>
              </a:solidFill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C3B80CC3-2455-4F66-B1E4-5D04D81476B3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132</a:t>
            </a:fld>
            <a:endParaRPr lang="en-US" altLang="he-IL" sz="140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303770" y="457200"/>
            <a:ext cx="10512862" cy="13252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z="4499" b="1" dirty="0"/>
              <a:t>Avoiding Overfitting</a:t>
            </a:r>
            <a:br>
              <a:rPr lang="en-US" altLang="he-IL" sz="4499" b="1" dirty="0"/>
            </a:br>
            <a:r>
              <a:rPr lang="en-US" altLang="he-IL" sz="4499" b="1" dirty="0"/>
              <a:t>             </a:t>
            </a:r>
            <a:r>
              <a:rPr lang="en-US" altLang="he-IL" sz="3999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 Square Test </a:t>
            </a:r>
            <a:r>
              <a:rPr lang="en-US" altLang="he-IL" sz="1600" b="1" dirty="0"/>
              <a:t>(based on Quinlan, 1986)</a:t>
            </a:r>
          </a:p>
        </p:txBody>
      </p:sp>
    </p:spTree>
    <p:extLst>
      <p:ext uri="{BB962C8B-B14F-4D97-AF65-F5344CB8AC3E}">
        <p14:creationId xmlns:p14="http://schemas.microsoft.com/office/powerpoint/2010/main" val="11402916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981200"/>
            <a:ext cx="8216348" cy="4524784"/>
          </a:xfrm>
        </p:spPr>
        <p:txBody>
          <a:bodyPr>
            <a:normAutofit/>
          </a:bodyPr>
          <a:lstStyle/>
          <a:p>
            <a:pPr algn="l" rtl="0" eaLnBrk="1" hangingPunct="1"/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number of records in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class j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spcBef>
                <a:spcPct val="50000"/>
              </a:spcBef>
              <a:buFontTx/>
              <a:buNone/>
            </a:pPr>
            <a:endParaRPr lang="en-US" altLang="he-IL" sz="2400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spcBef>
                <a:spcPct val="50000"/>
              </a:spcBef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Statistic: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5A384E96-1164-40A6-BACD-E71A4DBCDB8F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133</a:t>
            </a:fld>
            <a:endParaRPr lang="en-US" altLang="he-IL" sz="1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495800" y="2590800"/>
          <a:ext cx="2667002" cy="1761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משוואה" r:id="rId4" imgW="1028254" imgH="672808" progId="Equation.3">
                  <p:embed/>
                </p:oleObj>
              </mc:Choice>
              <mc:Fallback>
                <p:oleObj name="משוואה" r:id="rId4" imgW="1028254" imgH="672808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590800"/>
                        <a:ext cx="2667002" cy="1761814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/>
          </p:nvPr>
        </p:nvGraphicFramePr>
        <p:xfrm>
          <a:off x="3124201" y="4886014"/>
          <a:ext cx="5295091" cy="1093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משוואה" r:id="rId6" imgW="2336800" imgH="482600" progId="Equation.3">
                  <p:embed/>
                </p:oleObj>
              </mc:Choice>
              <mc:Fallback>
                <p:oleObj name="משוואה" r:id="rId6" imgW="2336800" imgH="482600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1" y="4886014"/>
                        <a:ext cx="5295091" cy="1093494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303770" y="457200"/>
            <a:ext cx="10512862" cy="13252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z="4499" b="1" dirty="0"/>
              <a:t>Avoiding Overfitting</a:t>
            </a:r>
            <a:br>
              <a:rPr lang="en-US" altLang="he-IL" sz="4499" b="1" dirty="0"/>
            </a:br>
            <a:r>
              <a:rPr lang="en-US" altLang="he-IL" sz="4499" b="1" dirty="0"/>
              <a:t>             </a:t>
            </a:r>
            <a:r>
              <a:rPr lang="en-US" altLang="he-IL" sz="3999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 Square Test </a:t>
            </a:r>
            <a:r>
              <a:rPr lang="en-US" altLang="he-IL" sz="1600" b="1" dirty="0"/>
              <a:t>(based on Quinlan, 1986)</a:t>
            </a:r>
          </a:p>
        </p:txBody>
      </p:sp>
    </p:spTree>
    <p:extLst>
      <p:ext uri="{BB962C8B-B14F-4D97-AF65-F5344CB8AC3E}">
        <p14:creationId xmlns:p14="http://schemas.microsoft.com/office/powerpoint/2010/main" val="27676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066801" y="1932010"/>
                <a:ext cx="8838127" cy="4524784"/>
              </a:xfrm>
            </p:spPr>
            <p:txBody>
              <a:bodyPr>
                <a:normAutofit/>
              </a:bodyPr>
              <a:lstStyle/>
              <a:p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two classes – expected number of positive records in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𝐶𝑖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Statistic:</a:t>
                </a:r>
              </a:p>
            </p:txBody>
          </p:sp>
        </mc:Choice>
        <mc:Fallback xmlns="">
          <p:sp>
            <p:nvSpPr>
              <p:cNvPr id="13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066801" y="1932010"/>
                <a:ext cx="8838127" cy="4524784"/>
              </a:xfrm>
              <a:blipFill>
                <a:blip r:embed="rId4"/>
                <a:stretch>
                  <a:fillRect l="-897" t="-18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316" name="Object 7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4225716" y="2630000"/>
          <a:ext cx="2520294" cy="866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Equation" r:id="rId5" imgW="1219200" imgH="419100" progId="Equation.3">
                  <p:embed/>
                </p:oleObj>
              </mc:Choice>
              <mc:Fallback>
                <p:oleObj name="Equation" r:id="rId5" imgW="1219200" imgH="419100" progId="Equation.3">
                  <p:embed/>
                  <p:pic>
                    <p:nvPicPr>
                      <p:cNvPr id="133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716" y="2630000"/>
                        <a:ext cx="2520294" cy="86654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8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2929860" y="4194403"/>
          <a:ext cx="5112006" cy="100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Equation" r:id="rId7" imgW="2324100" imgH="457200" progId="Equation.3">
                  <p:embed/>
                </p:oleObj>
              </mc:Choice>
              <mc:Fallback>
                <p:oleObj name="Equation" r:id="rId7" imgW="2324100" imgH="457200" progId="Equation.3">
                  <p:embed/>
                  <p:pic>
                    <p:nvPicPr>
                      <p:cNvPr id="1331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860" y="4194403"/>
                        <a:ext cx="5112006" cy="10062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ED39A18D-5D7A-4DDE-9521-21C203E335DA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134</a:t>
            </a:fld>
            <a:endParaRPr lang="en-US" altLang="he-IL" sz="140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303770" y="457200"/>
            <a:ext cx="10512862" cy="13252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z="4499" b="1" dirty="0"/>
              <a:t>Avoiding Overfitting</a:t>
            </a:r>
            <a:br>
              <a:rPr lang="en-US" altLang="he-IL" sz="4499" b="1" dirty="0"/>
            </a:br>
            <a:r>
              <a:rPr lang="en-US" altLang="he-IL" sz="4499" b="1" dirty="0"/>
              <a:t>             </a:t>
            </a:r>
            <a:r>
              <a:rPr lang="en-US" altLang="he-IL" sz="3999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 Square Test </a:t>
            </a:r>
            <a:r>
              <a:rPr lang="en-US" altLang="he-IL" sz="1600" b="1" dirty="0"/>
              <a:t>(based on Quinlan, 1986)</a:t>
            </a:r>
          </a:p>
        </p:txBody>
      </p:sp>
    </p:spTree>
    <p:extLst>
      <p:ext uri="{BB962C8B-B14F-4D97-AF65-F5344CB8AC3E}">
        <p14:creationId xmlns:p14="http://schemas.microsoft.com/office/powerpoint/2010/main" val="39445479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135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training (2 /3) and testing (1/3 ) sets</a:t>
            </a:r>
            <a:endParaRPr lang="he-IL" dirty="0"/>
          </a:p>
          <a:p>
            <a:r>
              <a:rPr lang="en-US" dirty="0"/>
              <a:t>Use cross validation, e.g., 10 fold cross validation</a:t>
            </a:r>
            <a:endParaRPr lang="he-IL" dirty="0"/>
          </a:p>
          <a:p>
            <a:r>
              <a:rPr lang="en-US" dirty="0"/>
              <a:t>Use all the data for training</a:t>
            </a:r>
            <a:endParaRPr lang="he-IL" dirty="0"/>
          </a:p>
          <a:p>
            <a:pPr lvl="1"/>
            <a:r>
              <a:rPr lang="en-US" dirty="0"/>
              <a:t>but apply a statistical test (e.g., chi square) to estimate whether expanding or pruning a node may improve the entire distribution</a:t>
            </a:r>
            <a:endParaRPr lang="he-IL" dirty="0"/>
          </a:p>
          <a:p>
            <a:r>
              <a:rPr lang="en-US" dirty="0"/>
              <a:t>Use minimum description length (MDL) principle</a:t>
            </a:r>
            <a:endParaRPr lang="he-IL" dirty="0"/>
          </a:p>
          <a:p>
            <a:pPr lvl="1"/>
            <a:r>
              <a:rPr lang="en-US" dirty="0"/>
              <a:t>halting growth of the tree when the encoding is minimized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EF149-2842-4299-9001-A4967E8E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9" y="0"/>
            <a:ext cx="10745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31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6294" y="85882"/>
            <a:ext cx="8227457" cy="1142702"/>
          </a:xfrm>
        </p:spPr>
        <p:txBody>
          <a:bodyPr/>
          <a:lstStyle/>
          <a:p>
            <a:pPr eaLnBrk="1" hangingPunct="1"/>
            <a:r>
              <a:rPr lang="en-US" altLang="he-IL" sz="3999" b="1" dirty="0"/>
              <a:t>Chi-Square Test Example</a:t>
            </a:r>
          </a:p>
        </p:txBody>
      </p:sp>
      <p:sp>
        <p:nvSpPr>
          <p:cNvPr id="15365" name="Rectangle 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575707" y="1341981"/>
            <a:ext cx="1441075" cy="79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15366" name="Rectangle 6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016781" y="1341981"/>
            <a:ext cx="1366482" cy="79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15367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383264" y="1414989"/>
            <a:ext cx="1225231" cy="71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1536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E56ABA5-175E-446D-BC0F-C14541F839A0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136</a:t>
            </a:fld>
            <a:endParaRPr lang="en-US" altLang="he-IL" sz="140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33538" y="1455738"/>
            <a:ext cx="8496300" cy="4716462"/>
            <a:chOff x="1028" y="917"/>
            <a:chExt cx="5352" cy="2971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28" y="917"/>
              <a:ext cx="5352" cy="2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1037" y="926"/>
              <a:ext cx="5334" cy="49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115" y="1155"/>
              <a:ext cx="938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000000"/>
                  </a:solidFill>
                </a:rPr>
                <a:t>Weekend </a:t>
              </a:r>
              <a:endParaRPr lang="en-US" altLang="en-US" dirty="0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177" y="1177"/>
              <a:ext cx="79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Weather</a:t>
              </a:r>
              <a:endParaRPr lang="en-US" alt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122" y="1177"/>
              <a:ext cx="74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Parents</a:t>
              </a:r>
              <a:endParaRPr lang="en-US" alt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978" y="1177"/>
              <a:ext cx="63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Money</a:t>
              </a:r>
              <a:endParaRPr lang="en-US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739" y="1177"/>
              <a:ext cx="1571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Decision (Class)</a:t>
              </a:r>
              <a:endParaRPr lang="en-US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439" y="1422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W1</a:t>
              </a:r>
              <a:endParaRPr lang="en-US" alt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2338" y="1422"/>
              <a:ext cx="57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Sunny</a:t>
              </a:r>
              <a:endParaRPr lang="en-US" alt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3349" y="1422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4130" y="1422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5184" y="1422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439" y="1668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W2</a:t>
              </a:r>
              <a:endParaRPr lang="en-US" alt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2338" y="1668"/>
              <a:ext cx="57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Sunny</a:t>
              </a:r>
              <a:endParaRPr lang="en-US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392" y="1668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30" y="1668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5217" y="1668"/>
              <a:ext cx="63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FF0000"/>
                  </a:solidFill>
                </a:rPr>
                <a:t>Tennis</a:t>
              </a:r>
              <a:endParaRPr lang="en-US" alt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1439" y="1914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W3</a:t>
              </a:r>
              <a:endParaRPr lang="en-US" alt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2338" y="1914"/>
              <a:ext cx="56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Windy</a:t>
              </a:r>
              <a:endParaRPr lang="en-US" altLang="en-US"/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3349" y="1914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4130" y="1914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5184" y="1914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1439" y="2159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W4</a:t>
              </a:r>
              <a:endParaRPr lang="en-US" altLang="en-US"/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2366" y="2159"/>
              <a:ext cx="51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Rainy</a:t>
              </a:r>
              <a:endParaRPr lang="en-US" alt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3349" y="2159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4120" y="2159"/>
              <a:ext cx="42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Poor</a:t>
              </a:r>
              <a:endParaRPr lang="en-US" alt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5184" y="2159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1439" y="2405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W5</a:t>
              </a:r>
              <a:endParaRPr lang="en-US" alt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2366" y="2405"/>
              <a:ext cx="51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Rainy</a:t>
              </a:r>
              <a:endParaRPr lang="en-US" alt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>
              <a:off x="3392" y="2405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4130" y="2405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5212" y="2405"/>
              <a:ext cx="66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Stay in</a:t>
              </a:r>
              <a:endParaRPr lang="en-US" alt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1439" y="2650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W6</a:t>
              </a:r>
              <a:endParaRPr lang="en-US" alt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2366" y="2650"/>
              <a:ext cx="51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Rainy</a:t>
              </a:r>
              <a:endParaRPr lang="en-US" alt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3349" y="2650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4120" y="2650"/>
              <a:ext cx="42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Poor</a:t>
              </a:r>
              <a:endParaRPr lang="en-US" alt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5184" y="2650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1439" y="2896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W7</a:t>
              </a:r>
              <a:endParaRPr lang="en-US" alt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2338" y="2896"/>
              <a:ext cx="56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Windy</a:t>
              </a:r>
              <a:endParaRPr lang="en-US" alt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>
              <a:off x="3392" y="2896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>
              <a:off x="4120" y="2896"/>
              <a:ext cx="42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Poor</a:t>
              </a:r>
              <a:endParaRPr lang="en-US" alt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5184" y="2896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1439" y="3142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W8</a:t>
              </a:r>
              <a:endParaRPr lang="en-US" alt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>
              <a:off x="2338" y="3142"/>
              <a:ext cx="56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Windy</a:t>
              </a:r>
              <a:endParaRPr lang="en-US" altLang="en-US"/>
            </a:p>
          </p:txBody>
        </p:sp>
        <p:sp>
          <p:nvSpPr>
            <p:cNvPr id="48" name="Rectangle 49"/>
            <p:cNvSpPr>
              <a:spLocks noChangeArrowheads="1"/>
            </p:cNvSpPr>
            <p:nvPr/>
          </p:nvSpPr>
          <p:spPr bwMode="auto">
            <a:xfrm>
              <a:off x="3392" y="3142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49" name="Rectangle 50"/>
            <p:cNvSpPr>
              <a:spLocks noChangeArrowheads="1"/>
            </p:cNvSpPr>
            <p:nvPr/>
          </p:nvSpPr>
          <p:spPr bwMode="auto">
            <a:xfrm>
              <a:off x="4130" y="3142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50" name="Rectangle 51"/>
            <p:cNvSpPr>
              <a:spLocks noChangeArrowheads="1"/>
            </p:cNvSpPr>
            <p:nvPr/>
          </p:nvSpPr>
          <p:spPr bwMode="auto">
            <a:xfrm>
              <a:off x="5075" y="3142"/>
              <a:ext cx="93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800080"/>
                  </a:solidFill>
                </a:rPr>
                <a:t>Shopping</a:t>
              </a:r>
              <a:endParaRPr lang="en-US" altLang="en-US"/>
            </a:p>
          </p:txBody>
        </p:sp>
        <p:sp>
          <p:nvSpPr>
            <p:cNvPr id="51" name="Rectangle 52"/>
            <p:cNvSpPr>
              <a:spLocks noChangeArrowheads="1"/>
            </p:cNvSpPr>
            <p:nvPr/>
          </p:nvSpPr>
          <p:spPr bwMode="auto">
            <a:xfrm>
              <a:off x="1439" y="3387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W9</a:t>
              </a:r>
              <a:endParaRPr lang="en-US" altLang="en-US"/>
            </a:p>
          </p:txBody>
        </p:sp>
        <p:sp>
          <p:nvSpPr>
            <p:cNvPr id="52" name="Rectangle 53"/>
            <p:cNvSpPr>
              <a:spLocks noChangeArrowheads="1"/>
            </p:cNvSpPr>
            <p:nvPr/>
          </p:nvSpPr>
          <p:spPr bwMode="auto">
            <a:xfrm>
              <a:off x="2338" y="3387"/>
              <a:ext cx="56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Windy</a:t>
              </a:r>
              <a:endParaRPr lang="en-US" altLang="en-US"/>
            </a:p>
          </p:txBody>
        </p:sp>
        <p:sp>
          <p:nvSpPr>
            <p:cNvPr id="53" name="Rectangle 54"/>
            <p:cNvSpPr>
              <a:spLocks noChangeArrowheads="1"/>
            </p:cNvSpPr>
            <p:nvPr/>
          </p:nvSpPr>
          <p:spPr bwMode="auto">
            <a:xfrm>
              <a:off x="3349" y="3387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54" name="Rectangle 55"/>
            <p:cNvSpPr>
              <a:spLocks noChangeArrowheads="1"/>
            </p:cNvSpPr>
            <p:nvPr/>
          </p:nvSpPr>
          <p:spPr bwMode="auto">
            <a:xfrm>
              <a:off x="4130" y="3387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55" name="Rectangle 56"/>
            <p:cNvSpPr>
              <a:spLocks noChangeArrowheads="1"/>
            </p:cNvSpPr>
            <p:nvPr/>
          </p:nvSpPr>
          <p:spPr bwMode="auto">
            <a:xfrm>
              <a:off x="5184" y="3387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56" name="Rectangle 57"/>
            <p:cNvSpPr>
              <a:spLocks noChangeArrowheads="1"/>
            </p:cNvSpPr>
            <p:nvPr/>
          </p:nvSpPr>
          <p:spPr bwMode="auto">
            <a:xfrm>
              <a:off x="1387" y="3633"/>
              <a:ext cx="41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W10</a:t>
              </a:r>
              <a:endParaRPr lang="en-US" altLang="en-US"/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2338" y="3633"/>
              <a:ext cx="57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Sunny</a:t>
              </a:r>
              <a:endParaRPr lang="en-US" altLang="en-US"/>
            </a:p>
          </p:txBody>
        </p:sp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3392" y="3633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59" name="Rectangle 60"/>
            <p:cNvSpPr>
              <a:spLocks noChangeArrowheads="1"/>
            </p:cNvSpPr>
            <p:nvPr/>
          </p:nvSpPr>
          <p:spPr bwMode="auto">
            <a:xfrm>
              <a:off x="4130" y="3633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5217" y="3633"/>
              <a:ext cx="63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FF0000"/>
                  </a:solidFill>
                </a:rPr>
                <a:t>Tennis</a:t>
              </a:r>
              <a:endParaRPr lang="en-US" altLang="en-US"/>
            </a:p>
          </p:txBody>
        </p:sp>
        <p:sp>
          <p:nvSpPr>
            <p:cNvPr id="61" name="Line 62"/>
            <p:cNvSpPr>
              <a:spLocks noChangeShapeType="1"/>
            </p:cNvSpPr>
            <p:nvPr/>
          </p:nvSpPr>
          <p:spPr bwMode="auto">
            <a:xfrm>
              <a:off x="1028" y="917"/>
              <a:ext cx="0" cy="29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1028" y="917"/>
              <a:ext cx="19" cy="29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>
              <a:off x="2130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60" name="Rectangle 65"/>
            <p:cNvSpPr>
              <a:spLocks noChangeArrowheads="1"/>
            </p:cNvSpPr>
            <p:nvPr/>
          </p:nvSpPr>
          <p:spPr bwMode="auto">
            <a:xfrm>
              <a:off x="2130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61" name="Line 66"/>
            <p:cNvSpPr>
              <a:spLocks noChangeShapeType="1"/>
            </p:cNvSpPr>
            <p:nvPr/>
          </p:nvSpPr>
          <p:spPr bwMode="auto">
            <a:xfrm>
              <a:off x="3075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69" name="Rectangle 67"/>
            <p:cNvSpPr>
              <a:spLocks noChangeArrowheads="1"/>
            </p:cNvSpPr>
            <p:nvPr/>
          </p:nvSpPr>
          <p:spPr bwMode="auto">
            <a:xfrm>
              <a:off x="3075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0" name="Line 68"/>
            <p:cNvSpPr>
              <a:spLocks noChangeShapeType="1"/>
            </p:cNvSpPr>
            <p:nvPr/>
          </p:nvSpPr>
          <p:spPr bwMode="auto">
            <a:xfrm>
              <a:off x="3931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1" name="Rectangle 69"/>
            <p:cNvSpPr>
              <a:spLocks noChangeArrowheads="1"/>
            </p:cNvSpPr>
            <p:nvPr/>
          </p:nvSpPr>
          <p:spPr bwMode="auto">
            <a:xfrm>
              <a:off x="3931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2" name="Line 70"/>
            <p:cNvSpPr>
              <a:spLocks noChangeShapeType="1"/>
            </p:cNvSpPr>
            <p:nvPr/>
          </p:nvSpPr>
          <p:spPr bwMode="auto">
            <a:xfrm>
              <a:off x="4692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3" name="Rectangle 71"/>
            <p:cNvSpPr>
              <a:spLocks noChangeArrowheads="1"/>
            </p:cNvSpPr>
            <p:nvPr/>
          </p:nvSpPr>
          <p:spPr bwMode="auto">
            <a:xfrm>
              <a:off x="4692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4" name="Line 72"/>
            <p:cNvSpPr>
              <a:spLocks noChangeShapeType="1"/>
            </p:cNvSpPr>
            <p:nvPr/>
          </p:nvSpPr>
          <p:spPr bwMode="auto">
            <a:xfrm>
              <a:off x="6356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5" name="Rectangle 73"/>
            <p:cNvSpPr>
              <a:spLocks noChangeArrowheads="1"/>
            </p:cNvSpPr>
            <p:nvPr/>
          </p:nvSpPr>
          <p:spPr bwMode="auto">
            <a:xfrm>
              <a:off x="6356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6" name="Line 74"/>
            <p:cNvSpPr>
              <a:spLocks noChangeShapeType="1"/>
            </p:cNvSpPr>
            <p:nvPr/>
          </p:nvSpPr>
          <p:spPr bwMode="auto">
            <a:xfrm>
              <a:off x="1047" y="917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7" name="Rectangle 75"/>
            <p:cNvSpPr>
              <a:spLocks noChangeArrowheads="1"/>
            </p:cNvSpPr>
            <p:nvPr/>
          </p:nvSpPr>
          <p:spPr bwMode="auto">
            <a:xfrm>
              <a:off x="1047" y="917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8" name="Line 76"/>
            <p:cNvSpPr>
              <a:spLocks noChangeShapeType="1"/>
            </p:cNvSpPr>
            <p:nvPr/>
          </p:nvSpPr>
          <p:spPr bwMode="auto">
            <a:xfrm>
              <a:off x="1047" y="1408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9" name="Rectangle 77"/>
            <p:cNvSpPr>
              <a:spLocks noChangeArrowheads="1"/>
            </p:cNvSpPr>
            <p:nvPr/>
          </p:nvSpPr>
          <p:spPr bwMode="auto">
            <a:xfrm>
              <a:off x="1047" y="1408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0" name="Line 78"/>
            <p:cNvSpPr>
              <a:spLocks noChangeShapeType="1"/>
            </p:cNvSpPr>
            <p:nvPr/>
          </p:nvSpPr>
          <p:spPr bwMode="auto">
            <a:xfrm>
              <a:off x="1047" y="1654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1" name="Rectangle 79"/>
            <p:cNvSpPr>
              <a:spLocks noChangeArrowheads="1"/>
            </p:cNvSpPr>
            <p:nvPr/>
          </p:nvSpPr>
          <p:spPr bwMode="auto">
            <a:xfrm>
              <a:off x="1047" y="1654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2" name="Line 80"/>
            <p:cNvSpPr>
              <a:spLocks noChangeShapeType="1"/>
            </p:cNvSpPr>
            <p:nvPr/>
          </p:nvSpPr>
          <p:spPr bwMode="auto">
            <a:xfrm>
              <a:off x="1047" y="1899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3" name="Rectangle 81"/>
            <p:cNvSpPr>
              <a:spLocks noChangeArrowheads="1"/>
            </p:cNvSpPr>
            <p:nvPr/>
          </p:nvSpPr>
          <p:spPr bwMode="auto">
            <a:xfrm>
              <a:off x="1047" y="1899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4" name="Line 82"/>
            <p:cNvSpPr>
              <a:spLocks noChangeShapeType="1"/>
            </p:cNvSpPr>
            <p:nvPr/>
          </p:nvSpPr>
          <p:spPr bwMode="auto">
            <a:xfrm>
              <a:off x="1047" y="2145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5" name="Rectangle 83"/>
            <p:cNvSpPr>
              <a:spLocks noChangeArrowheads="1"/>
            </p:cNvSpPr>
            <p:nvPr/>
          </p:nvSpPr>
          <p:spPr bwMode="auto">
            <a:xfrm>
              <a:off x="1047" y="2145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6" name="Line 84"/>
            <p:cNvSpPr>
              <a:spLocks noChangeShapeType="1"/>
            </p:cNvSpPr>
            <p:nvPr/>
          </p:nvSpPr>
          <p:spPr bwMode="auto">
            <a:xfrm>
              <a:off x="1047" y="2391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7" name="Rectangle 85"/>
            <p:cNvSpPr>
              <a:spLocks noChangeArrowheads="1"/>
            </p:cNvSpPr>
            <p:nvPr/>
          </p:nvSpPr>
          <p:spPr bwMode="auto">
            <a:xfrm>
              <a:off x="1047" y="2391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8" name="Line 86"/>
            <p:cNvSpPr>
              <a:spLocks noChangeShapeType="1"/>
            </p:cNvSpPr>
            <p:nvPr/>
          </p:nvSpPr>
          <p:spPr bwMode="auto">
            <a:xfrm>
              <a:off x="1047" y="2636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9" name="Rectangle 87"/>
            <p:cNvSpPr>
              <a:spLocks noChangeArrowheads="1"/>
            </p:cNvSpPr>
            <p:nvPr/>
          </p:nvSpPr>
          <p:spPr bwMode="auto">
            <a:xfrm>
              <a:off x="1047" y="2636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0" name="Line 88"/>
            <p:cNvSpPr>
              <a:spLocks noChangeShapeType="1"/>
            </p:cNvSpPr>
            <p:nvPr/>
          </p:nvSpPr>
          <p:spPr bwMode="auto">
            <a:xfrm>
              <a:off x="1047" y="2882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1" name="Rectangle 89"/>
            <p:cNvSpPr>
              <a:spLocks noChangeArrowheads="1"/>
            </p:cNvSpPr>
            <p:nvPr/>
          </p:nvSpPr>
          <p:spPr bwMode="auto">
            <a:xfrm>
              <a:off x="1047" y="2882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2" name="Line 90"/>
            <p:cNvSpPr>
              <a:spLocks noChangeShapeType="1"/>
            </p:cNvSpPr>
            <p:nvPr/>
          </p:nvSpPr>
          <p:spPr bwMode="auto">
            <a:xfrm>
              <a:off x="1047" y="3128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3" name="Rectangle 91"/>
            <p:cNvSpPr>
              <a:spLocks noChangeArrowheads="1"/>
            </p:cNvSpPr>
            <p:nvPr/>
          </p:nvSpPr>
          <p:spPr bwMode="auto">
            <a:xfrm>
              <a:off x="1047" y="3128"/>
              <a:ext cx="5328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4" name="Line 92"/>
            <p:cNvSpPr>
              <a:spLocks noChangeShapeType="1"/>
            </p:cNvSpPr>
            <p:nvPr/>
          </p:nvSpPr>
          <p:spPr bwMode="auto">
            <a:xfrm>
              <a:off x="1047" y="3373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5" name="Rectangle 93"/>
            <p:cNvSpPr>
              <a:spLocks noChangeArrowheads="1"/>
            </p:cNvSpPr>
            <p:nvPr/>
          </p:nvSpPr>
          <p:spPr bwMode="auto">
            <a:xfrm>
              <a:off x="1047" y="3373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6" name="Line 94"/>
            <p:cNvSpPr>
              <a:spLocks noChangeShapeType="1"/>
            </p:cNvSpPr>
            <p:nvPr/>
          </p:nvSpPr>
          <p:spPr bwMode="auto">
            <a:xfrm>
              <a:off x="1047" y="3619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7" name="Rectangle 95"/>
            <p:cNvSpPr>
              <a:spLocks noChangeArrowheads="1"/>
            </p:cNvSpPr>
            <p:nvPr/>
          </p:nvSpPr>
          <p:spPr bwMode="auto">
            <a:xfrm>
              <a:off x="1047" y="3619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8" name="Line 96"/>
            <p:cNvSpPr>
              <a:spLocks noChangeShapeType="1"/>
            </p:cNvSpPr>
            <p:nvPr/>
          </p:nvSpPr>
          <p:spPr bwMode="auto">
            <a:xfrm>
              <a:off x="1047" y="3864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9" name="Rectangle 97"/>
            <p:cNvSpPr>
              <a:spLocks noChangeArrowheads="1"/>
            </p:cNvSpPr>
            <p:nvPr/>
          </p:nvSpPr>
          <p:spPr bwMode="auto">
            <a:xfrm>
              <a:off x="1047" y="3864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5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5333" y="1752601"/>
            <a:ext cx="8684538" cy="4967581"/>
          </a:xfrm>
        </p:spPr>
        <p:txBody>
          <a:bodyPr>
            <a:normAutofit/>
          </a:bodyPr>
          <a:lstStyle/>
          <a:p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Data Set before splitting:</a:t>
            </a:r>
          </a:p>
          <a:p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281" lvl="2"/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Cinema = 6</a:t>
            </a:r>
          </a:p>
          <a:p>
            <a:pPr marL="462281" lvl="2"/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Tennis = </a:t>
            </a:r>
            <a:r>
              <a:rPr lang="he-IL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462281" lvl="2"/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 in = </a:t>
            </a:r>
            <a:r>
              <a:rPr lang="he-IL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462281" lvl="2"/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= </a:t>
            </a:r>
            <a:r>
              <a:rPr lang="he-IL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he-I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281" lvl="2"/>
            <a:endParaRPr lang="en-US" altLang="he-I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281" lvl="2"/>
            <a:endParaRPr lang="he-IL" altLang="he-I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 by Weather or Parents or Money? </a:t>
            </a:r>
          </a:p>
        </p:txBody>
      </p:sp>
      <p:pic>
        <p:nvPicPr>
          <p:cNvPr id="17412" name="Picture 4" descr="MCj0434411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3962400"/>
            <a:ext cx="1152225" cy="129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DCDF37F-D86D-422A-A0AB-1EA91893E733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137</a:t>
            </a:fld>
            <a:endParaRPr lang="en-US" altLang="he-IL" sz="140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86294" y="85882"/>
            <a:ext cx="8227457" cy="1142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z="3999" b="1"/>
              <a:t>Chi-Square Test Example</a:t>
            </a:r>
            <a:endParaRPr lang="en-US" altLang="he-IL" sz="3999" b="1" dirty="0"/>
          </a:p>
        </p:txBody>
      </p:sp>
    </p:spTree>
    <p:extLst>
      <p:ext uri="{BB962C8B-B14F-4D97-AF65-F5344CB8AC3E}">
        <p14:creationId xmlns:p14="http://schemas.microsoft.com/office/powerpoint/2010/main" val="6200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608487"/>
            <a:ext cx="10203524" cy="6256440"/>
          </a:xfrm>
        </p:spPr>
        <p:txBody>
          <a:bodyPr>
            <a:normAutofit lnSpcReduction="10000"/>
          </a:bodyPr>
          <a:lstStyle/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 by Weather:</a:t>
            </a:r>
          </a:p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= Sunny: </a:t>
            </a:r>
            <a:r>
              <a:rPr lang="en-US" altLang="he-IL" sz="2000" dirty="0"/>
              <a:t>C</a:t>
            </a:r>
            <a:r>
              <a:rPr lang="en-US" altLang="he-IL" sz="2000" baseline="-25000" dirty="0"/>
              <a:t>1</a:t>
            </a:r>
            <a:r>
              <a:rPr lang="en-US" altLang="he-IL" sz="2000" dirty="0"/>
              <a:t> = 1, T</a:t>
            </a:r>
            <a:r>
              <a:rPr lang="en-US" altLang="he-IL" sz="2000" baseline="-25000" dirty="0"/>
              <a:t>1</a:t>
            </a:r>
            <a:r>
              <a:rPr lang="en-US" altLang="he-IL" sz="2000" dirty="0"/>
              <a:t> = 2, St</a:t>
            </a:r>
            <a:r>
              <a:rPr lang="en-US" altLang="he-IL" sz="2000" baseline="-25000" dirty="0"/>
              <a:t>1</a:t>
            </a:r>
            <a:r>
              <a:rPr lang="en-US" altLang="he-IL" sz="2000" dirty="0"/>
              <a:t> = 0, Sh</a:t>
            </a:r>
            <a:r>
              <a:rPr lang="en-US" altLang="he-IL" sz="2000" baseline="-25000" dirty="0"/>
              <a:t>1</a:t>
            </a:r>
            <a:r>
              <a:rPr lang="en-US" altLang="he-IL" sz="2000" dirty="0"/>
              <a:t> =0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C’</a:t>
            </a:r>
            <a:r>
              <a:rPr lang="en-US" altLang="he-IL" sz="1800" baseline="-25000" dirty="0"/>
              <a:t>1</a:t>
            </a:r>
            <a:r>
              <a:rPr lang="en-US" altLang="he-IL" sz="1800" dirty="0"/>
              <a:t> = (6/10)*(1+2) = 1.8, T’</a:t>
            </a:r>
            <a:r>
              <a:rPr lang="en-US" altLang="he-IL" sz="1800" baseline="-25000" dirty="0"/>
              <a:t>1</a:t>
            </a:r>
            <a:r>
              <a:rPr lang="en-US" altLang="he-IL" sz="1800" dirty="0"/>
              <a:t> = (2/10)*(1+2) = 0.6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St’</a:t>
            </a:r>
            <a:r>
              <a:rPr lang="en-US" altLang="he-IL" sz="1800" baseline="-25000" dirty="0"/>
              <a:t>1</a:t>
            </a:r>
            <a:r>
              <a:rPr lang="en-US" altLang="he-IL" sz="1800" dirty="0"/>
              <a:t> = (1/10)*(1+2) = 0.3, Sh’</a:t>
            </a:r>
            <a:r>
              <a:rPr lang="en-US" altLang="he-IL" sz="1800" baseline="-25000" dirty="0"/>
              <a:t>1</a:t>
            </a:r>
            <a:r>
              <a:rPr lang="en-US" altLang="he-IL" sz="1800" dirty="0"/>
              <a:t> = (1/10)*(1+2) = 0.3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endParaRPr lang="en-US" altLang="he-IL" sz="1800" dirty="0"/>
          </a:p>
          <a:p>
            <a:pPr lvl="1" algn="l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= Windy: </a:t>
            </a:r>
            <a:r>
              <a:rPr lang="en-US" altLang="he-IL" sz="2000" dirty="0"/>
              <a:t>C</a:t>
            </a:r>
            <a:r>
              <a:rPr lang="en-US" altLang="he-IL" sz="2000" baseline="-25000" dirty="0"/>
              <a:t>2</a:t>
            </a:r>
            <a:r>
              <a:rPr lang="en-US" altLang="he-IL" sz="2000" dirty="0"/>
              <a:t> = 3 ,T</a:t>
            </a:r>
            <a:r>
              <a:rPr lang="en-US" altLang="he-IL" sz="2000" baseline="-25000" dirty="0"/>
              <a:t>2</a:t>
            </a:r>
            <a:r>
              <a:rPr lang="en-US" altLang="he-IL" sz="2000" dirty="0"/>
              <a:t>= 0, St</a:t>
            </a:r>
            <a:r>
              <a:rPr lang="en-US" altLang="he-IL" sz="2000" baseline="-25000" dirty="0"/>
              <a:t>2 </a:t>
            </a:r>
            <a:r>
              <a:rPr lang="en-US" altLang="he-IL" sz="2000" dirty="0"/>
              <a:t>= 0, Sh</a:t>
            </a:r>
            <a:r>
              <a:rPr lang="en-US" altLang="he-IL" sz="2000" baseline="-25000" dirty="0"/>
              <a:t>2</a:t>
            </a:r>
            <a:r>
              <a:rPr lang="en-US" altLang="he-IL" sz="2000" dirty="0"/>
              <a:t> = 1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C’</a:t>
            </a:r>
            <a:r>
              <a:rPr lang="en-US" altLang="he-IL" sz="1800" baseline="-25000" dirty="0"/>
              <a:t>2</a:t>
            </a:r>
            <a:r>
              <a:rPr lang="en-US" altLang="he-IL" sz="1800" dirty="0"/>
              <a:t> = (6/10)*(3+1) = 2.4, Sh’</a:t>
            </a:r>
            <a:r>
              <a:rPr lang="en-US" altLang="he-IL" sz="1800" baseline="-25000" dirty="0"/>
              <a:t>2</a:t>
            </a:r>
            <a:r>
              <a:rPr lang="en-US" altLang="he-IL" sz="1800" dirty="0"/>
              <a:t> = (1/10)*(3+1) = 0.4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St’</a:t>
            </a:r>
            <a:r>
              <a:rPr lang="en-US" altLang="he-IL" sz="1800" baseline="-25000" dirty="0"/>
              <a:t>2</a:t>
            </a:r>
            <a:r>
              <a:rPr lang="en-US" altLang="he-IL" sz="1800" dirty="0"/>
              <a:t>= (1/10)*(3+1) = 0.4, T’</a:t>
            </a:r>
            <a:r>
              <a:rPr lang="en-US" altLang="he-IL" sz="1800" baseline="-25000" dirty="0"/>
              <a:t>2</a:t>
            </a:r>
            <a:r>
              <a:rPr lang="en-US" altLang="he-IL" sz="1800" dirty="0"/>
              <a:t>= (2/10)*(3+1) = 0.8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endParaRPr lang="en-US" altLang="he-IL" sz="1800" dirty="0"/>
          </a:p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= Rainy: </a:t>
            </a:r>
            <a:r>
              <a:rPr lang="en-US" altLang="he-IL" sz="2000" dirty="0"/>
              <a:t>C</a:t>
            </a:r>
            <a:r>
              <a:rPr lang="en-US" altLang="he-IL" sz="2000" baseline="-25000" dirty="0"/>
              <a:t>3</a:t>
            </a:r>
            <a:r>
              <a:rPr lang="en-US" altLang="he-IL" sz="2000" dirty="0"/>
              <a:t> = 2, T</a:t>
            </a:r>
            <a:r>
              <a:rPr lang="en-US" altLang="he-IL" sz="2000" baseline="-25000" dirty="0"/>
              <a:t>3 </a:t>
            </a:r>
            <a:r>
              <a:rPr lang="en-US" altLang="he-IL" sz="2000" dirty="0"/>
              <a:t>= 0, St</a:t>
            </a:r>
            <a:r>
              <a:rPr lang="en-US" altLang="he-IL" sz="2000" baseline="-25000" dirty="0"/>
              <a:t>3</a:t>
            </a:r>
            <a:r>
              <a:rPr lang="en-US" altLang="he-IL" sz="2000" dirty="0"/>
              <a:t> = 1, Sh</a:t>
            </a:r>
            <a:r>
              <a:rPr lang="en-US" altLang="he-IL" sz="2000" baseline="-25000" dirty="0"/>
              <a:t>3</a:t>
            </a:r>
            <a:r>
              <a:rPr lang="en-US" altLang="he-IL" sz="2000" dirty="0"/>
              <a:t>= 0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C’</a:t>
            </a:r>
            <a:r>
              <a:rPr lang="en-US" altLang="he-IL" sz="1800" baseline="-25000" dirty="0"/>
              <a:t>3</a:t>
            </a:r>
            <a:r>
              <a:rPr lang="en-US" altLang="he-IL" sz="1800" dirty="0"/>
              <a:t> = (6/10)*(2+1) = 1.8, St’</a:t>
            </a:r>
            <a:r>
              <a:rPr lang="en-US" altLang="he-IL" sz="1800" baseline="-25000" dirty="0"/>
              <a:t>3</a:t>
            </a:r>
            <a:r>
              <a:rPr lang="en-US" altLang="he-IL" sz="1800" dirty="0"/>
              <a:t> = (1/10)*(2+1) = 0.3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T’</a:t>
            </a:r>
            <a:r>
              <a:rPr lang="en-US" altLang="he-IL" sz="1800" baseline="-25000" dirty="0"/>
              <a:t>3</a:t>
            </a:r>
            <a:r>
              <a:rPr lang="en-US" altLang="he-IL" sz="1800" dirty="0"/>
              <a:t> = (2/10)*(2+1) = 0.6, Sh’</a:t>
            </a:r>
            <a:r>
              <a:rPr lang="en-US" altLang="he-IL" sz="1800" baseline="-25000" dirty="0"/>
              <a:t>3</a:t>
            </a:r>
            <a:r>
              <a:rPr lang="en-US" altLang="he-IL" sz="1800" dirty="0"/>
              <a:t>=(1/10)*(2+1) = 0.3</a:t>
            </a:r>
          </a:p>
          <a:p>
            <a:pPr algn="l" rtl="0" eaLnBrk="1" hangingPunct="1">
              <a:buClr>
                <a:schemeClr val="tx1"/>
              </a:buClr>
              <a:buFontTx/>
              <a:buNone/>
            </a:pPr>
            <a:r>
              <a:rPr lang="en-US" altLang="he-IL" b="1" dirty="0"/>
              <a:t>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C5E6FEF5-B528-4A53-A4CE-9650B9713F56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138</a:t>
            </a:fld>
            <a:endParaRPr lang="en-US" altLang="he-IL" sz="1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440656" y="620033"/>
          <a:ext cx="2026662" cy="13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משוואה" r:id="rId4" imgW="1028254" imgH="672808" progId="Equation.3">
                  <p:embed/>
                </p:oleObj>
              </mc:Choice>
              <mc:Fallback>
                <p:oleObj name="משוואה" r:id="rId4" imgW="1028254" imgH="672808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0656" y="620033"/>
                        <a:ext cx="2026662" cy="133880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08722A6-5E8F-4197-B5DB-C69CB0849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6" y="2481019"/>
            <a:ext cx="4319109" cy="2418142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CEEFD38-F070-4814-A027-0D1989F0339D}"/>
              </a:ext>
            </a:extLst>
          </p:cNvPr>
          <p:cNvSpPr/>
          <p:nvPr/>
        </p:nvSpPr>
        <p:spPr>
          <a:xfrm>
            <a:off x="203533" y="83975"/>
            <a:ext cx="3442997" cy="655724"/>
          </a:xfrm>
          <a:prstGeom prst="wedgeRectCallout">
            <a:avLst>
              <a:gd name="adj1" fmla="val 58564"/>
              <a:gd name="adj2" fmla="val 2079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When Weather = Sunny: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 – Tennis, 1 - Cinema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6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9"/>
          <p:cNvSpPr>
            <a:spLocks noGrp="1" noChangeArrowheads="1"/>
          </p:cNvSpPr>
          <p:nvPr>
            <p:ph type="body" sz="half" idx="1"/>
          </p:nvPr>
        </p:nvSpPr>
        <p:spPr>
          <a:xfrm>
            <a:off x="694135" y="1878996"/>
            <a:ext cx="11126919" cy="5166398"/>
          </a:xfrm>
        </p:spPr>
        <p:txBody>
          <a:bodyPr>
            <a:normAutofit fontScale="32500" lnSpcReduction="20000"/>
          </a:bodyPr>
          <a:lstStyle/>
          <a:p>
            <a:pPr algn="l" rtl="0" eaLnBrk="1" hangingPunct="1">
              <a:lnSpc>
                <a:spcPct val="90000"/>
              </a:lnSpc>
              <a:buClr>
                <a:schemeClr val="tx1"/>
              </a:buClr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</a:pPr>
            <a:endParaRPr lang="en-US" altLang="he-IL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dirty="0"/>
              <a:t> </a:t>
            </a:r>
            <a:endParaRPr lang="he-IL" altLang="he-IL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he-IL" altLang="he-IL" sz="2399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sz="9797" dirty="0"/>
              <a:t>(C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-C’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/C’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+(T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-T’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/T’</a:t>
            </a:r>
            <a:r>
              <a:rPr lang="en-US" altLang="he-IL" sz="9797" baseline="-25000" dirty="0"/>
              <a:t>1 </a:t>
            </a:r>
            <a:r>
              <a:rPr lang="en-US" altLang="he-IL" sz="9797" dirty="0"/>
              <a:t>+(St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-St’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/St’</a:t>
            </a:r>
            <a:r>
              <a:rPr lang="en-US" altLang="he-IL" sz="9797" baseline="-25000" dirty="0"/>
              <a:t>1 </a:t>
            </a:r>
            <a:r>
              <a:rPr lang="en-US" altLang="he-IL" sz="9797" dirty="0"/>
              <a:t>+(Sh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-Sh’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/Sh’</a:t>
            </a:r>
            <a:r>
              <a:rPr lang="en-US" altLang="he-IL" sz="9797" baseline="-25000" dirty="0"/>
              <a:t>1 </a:t>
            </a:r>
            <a:r>
              <a:rPr lang="en-US" altLang="he-IL" sz="9797" dirty="0"/>
              <a:t>+</a:t>
            </a:r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en-US" altLang="he-IL" sz="9797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sz="9797" dirty="0"/>
              <a:t>  (C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-C’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/C’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+(T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-T’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/T’</a:t>
            </a:r>
            <a:r>
              <a:rPr lang="en-US" altLang="he-IL" sz="9797" baseline="-25000" dirty="0"/>
              <a:t>2 </a:t>
            </a:r>
            <a:r>
              <a:rPr lang="en-US" altLang="he-IL" sz="9797" dirty="0"/>
              <a:t>+(St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-St’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/St’</a:t>
            </a:r>
            <a:r>
              <a:rPr lang="en-US" altLang="he-IL" sz="9797" baseline="-25000" dirty="0"/>
              <a:t>2 </a:t>
            </a:r>
            <a:r>
              <a:rPr lang="en-US" altLang="he-IL" sz="9797" dirty="0"/>
              <a:t>+(Sh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-Sh’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/Sh’</a:t>
            </a:r>
            <a:r>
              <a:rPr lang="en-US" altLang="he-IL" sz="9797" baseline="-25000" dirty="0"/>
              <a:t>2 </a:t>
            </a:r>
            <a:r>
              <a:rPr lang="en-US" altLang="he-IL" sz="9797" dirty="0"/>
              <a:t>+</a:t>
            </a:r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br>
              <a:rPr lang="en-US" altLang="he-IL" sz="9797" dirty="0"/>
            </a:br>
            <a:endParaRPr lang="en-US" altLang="he-IL" sz="9797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sz="9797" dirty="0"/>
              <a:t>  (C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-C’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/C’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+(T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-T’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/T’</a:t>
            </a:r>
            <a:r>
              <a:rPr lang="en-US" altLang="he-IL" sz="9797" baseline="-25000" dirty="0"/>
              <a:t>3 </a:t>
            </a:r>
            <a:r>
              <a:rPr lang="en-US" altLang="he-IL" sz="9797" dirty="0"/>
              <a:t>+(St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-St’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/St’</a:t>
            </a:r>
            <a:r>
              <a:rPr lang="en-US" altLang="he-IL" sz="9797" baseline="-25000" dirty="0"/>
              <a:t>3 </a:t>
            </a:r>
            <a:r>
              <a:rPr lang="en-US" altLang="he-IL" sz="9797" dirty="0"/>
              <a:t>+(Sh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-Sh’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/Sh’</a:t>
            </a:r>
            <a:r>
              <a:rPr lang="en-US" altLang="he-IL" sz="9797" baseline="-25000" dirty="0"/>
              <a:t>3</a:t>
            </a:r>
            <a:endParaRPr lang="en-US" altLang="he-IL" sz="9797" dirty="0"/>
          </a:p>
          <a:p>
            <a:pPr algn="l" rtl="0" eaLnBrk="1" hangingPunct="1">
              <a:lnSpc>
                <a:spcPct val="90000"/>
              </a:lnSpc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altLang="he-IL" b="1" dirty="0">
                <a:solidFill>
                  <a:srgbClr val="CC0066"/>
                </a:solidFill>
              </a:rPr>
              <a:t>             </a:t>
            </a:r>
            <a:endParaRPr lang="he-IL" altLang="he-IL" b="1" dirty="0"/>
          </a:p>
        </p:txBody>
      </p:sp>
      <p:sp>
        <p:nvSpPr>
          <p:cNvPr id="21508" name="AutoShape 21"/>
          <p:cNvSpPr>
            <a:spLocks/>
          </p:cNvSpPr>
          <p:nvPr/>
        </p:nvSpPr>
        <p:spPr bwMode="auto">
          <a:xfrm rot="5400000">
            <a:off x="5333200" y="-2147892"/>
            <a:ext cx="175130" cy="9468850"/>
          </a:xfrm>
          <a:prstGeom prst="leftBrace">
            <a:avLst>
              <a:gd name="adj1" fmla="val 22264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1509" name="Text Box 22"/>
          <p:cNvSpPr txBox="1">
            <a:spLocks noChangeArrowheads="1"/>
          </p:cNvSpPr>
          <p:nvPr/>
        </p:nvSpPr>
        <p:spPr bwMode="auto">
          <a:xfrm>
            <a:off x="4964480" y="2112084"/>
            <a:ext cx="988755" cy="36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Sunny</a:t>
            </a:r>
          </a:p>
        </p:txBody>
      </p:sp>
      <p:sp>
        <p:nvSpPr>
          <p:cNvPr id="21510" name="AutoShape 24"/>
          <p:cNvSpPr>
            <a:spLocks/>
          </p:cNvSpPr>
          <p:nvPr/>
        </p:nvSpPr>
        <p:spPr bwMode="auto">
          <a:xfrm rot="5400000">
            <a:off x="5263140" y="-321637"/>
            <a:ext cx="391436" cy="9529448"/>
          </a:xfrm>
          <a:prstGeom prst="rightBrace">
            <a:avLst>
              <a:gd name="adj1" fmla="val 49277"/>
              <a:gd name="adj2" fmla="val 499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1511" name="Text Box 25"/>
          <p:cNvSpPr txBox="1">
            <a:spLocks noChangeArrowheads="1"/>
          </p:cNvSpPr>
          <p:nvPr/>
        </p:nvSpPr>
        <p:spPr bwMode="auto">
          <a:xfrm>
            <a:off x="5098064" y="4619779"/>
            <a:ext cx="1110961" cy="36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Windy</a:t>
            </a:r>
          </a:p>
        </p:txBody>
      </p:sp>
      <p:sp>
        <p:nvSpPr>
          <p:cNvPr id="21512" name="AutoShape 26"/>
          <p:cNvSpPr>
            <a:spLocks/>
          </p:cNvSpPr>
          <p:nvPr/>
        </p:nvSpPr>
        <p:spPr bwMode="auto">
          <a:xfrm rot="5400000">
            <a:off x="5360167" y="897215"/>
            <a:ext cx="309626" cy="9667958"/>
          </a:xfrm>
          <a:prstGeom prst="rightBrace">
            <a:avLst>
              <a:gd name="adj1" fmla="val 49277"/>
              <a:gd name="adj2" fmla="val 499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1513" name="Text Box 27"/>
          <p:cNvSpPr txBox="1">
            <a:spLocks noChangeArrowheads="1"/>
          </p:cNvSpPr>
          <p:nvPr/>
        </p:nvSpPr>
        <p:spPr bwMode="auto">
          <a:xfrm>
            <a:off x="5098063" y="5886008"/>
            <a:ext cx="912574" cy="36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Rainy</a:t>
            </a:r>
          </a:p>
        </p:txBody>
      </p:sp>
      <p:sp>
        <p:nvSpPr>
          <p:cNvPr id="21514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24AAA254-6BD9-4B90-A2B0-9CE6F61738C9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139</a:t>
            </a:fld>
            <a:endParaRPr lang="en-US" altLang="he-IL" sz="1400"/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/>
          </p:nvPr>
        </p:nvGraphicFramePr>
        <p:xfrm>
          <a:off x="3124200" y="649988"/>
          <a:ext cx="5129930" cy="105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משוואה" r:id="rId4" imgW="2336800" imgH="482600" progId="Equation.3">
                  <p:embed/>
                </p:oleObj>
              </mc:Choice>
              <mc:Fallback>
                <p:oleObj name="משוואה" r:id="rId4" imgW="2336800" imgH="482600" progId="Equation.3">
                  <p:embed/>
                  <p:pic>
                    <p:nvPicPr>
                      <p:cNvPr id="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649988"/>
                        <a:ext cx="5129930" cy="10593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567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>
          <a:xfrm>
            <a:off x="1601371" y="152400"/>
            <a:ext cx="10969943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- Illustration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496218" y="2327564"/>
            <a:ext cx="2666305" cy="2410785"/>
            <a:chOff x="1872" y="2304"/>
            <a:chExt cx="1680" cy="1519"/>
          </a:xfrm>
          <a:solidFill>
            <a:srgbClr val="FF0000"/>
          </a:solidFill>
        </p:grpSpPr>
        <p:sp>
          <p:nvSpPr>
            <p:cNvPr id="12316" name="Rectangle 7"/>
            <p:cNvSpPr>
              <a:spLocks noChangeArrowheads="1"/>
            </p:cNvSpPr>
            <p:nvPr/>
          </p:nvSpPr>
          <p:spPr bwMode="auto">
            <a:xfrm>
              <a:off x="2784" y="2784"/>
              <a:ext cx="96" cy="8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17" name="Rectangle 8"/>
            <p:cNvSpPr>
              <a:spLocks noChangeArrowheads="1"/>
            </p:cNvSpPr>
            <p:nvPr/>
          </p:nvSpPr>
          <p:spPr bwMode="auto">
            <a:xfrm>
              <a:off x="2592" y="3408"/>
              <a:ext cx="96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18" name="Rectangle 9"/>
            <p:cNvSpPr>
              <a:spLocks noChangeArrowheads="1"/>
            </p:cNvSpPr>
            <p:nvPr/>
          </p:nvSpPr>
          <p:spPr bwMode="auto">
            <a:xfrm>
              <a:off x="2400" y="3504"/>
              <a:ext cx="9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grpSp>
          <p:nvGrpSpPr>
            <p:cNvPr id="12319" name="Group 10"/>
            <p:cNvGrpSpPr>
              <a:grpSpLocks/>
            </p:cNvGrpSpPr>
            <p:nvPr/>
          </p:nvGrpSpPr>
          <p:grpSpPr bwMode="auto">
            <a:xfrm>
              <a:off x="1872" y="2304"/>
              <a:ext cx="1680" cy="1519"/>
              <a:chOff x="1872" y="2304"/>
              <a:chExt cx="1680" cy="1519"/>
            </a:xfrm>
            <a:grpFill/>
          </p:grpSpPr>
          <p:pic>
            <p:nvPicPr>
              <p:cNvPr id="12322" name="Picture 11" descr="txp_fi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" y="2400"/>
                <a:ext cx="326" cy="15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323" name="Group 12"/>
              <p:cNvGrpSpPr>
                <a:grpSpLocks/>
              </p:cNvGrpSpPr>
              <p:nvPr/>
            </p:nvGrpSpPr>
            <p:grpSpPr bwMode="auto">
              <a:xfrm>
                <a:off x="2256" y="2304"/>
                <a:ext cx="1296" cy="1344"/>
                <a:chOff x="672" y="2016"/>
                <a:chExt cx="1296" cy="1344"/>
              </a:xfrm>
              <a:grpFill/>
            </p:grpSpPr>
            <p:sp>
              <p:nvSpPr>
                <p:cNvPr id="12325" name="Line 13"/>
                <p:cNvSpPr>
                  <a:spLocks noChangeShapeType="1"/>
                </p:cNvSpPr>
                <p:nvPr/>
              </p:nvSpPr>
              <p:spPr bwMode="auto">
                <a:xfrm>
                  <a:off x="672" y="2016"/>
                  <a:ext cx="0" cy="1344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/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he-IL" sz="1799"/>
                </a:p>
              </p:txBody>
            </p:sp>
            <p:sp>
              <p:nvSpPr>
                <p:cNvPr id="12326" name="Line 14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1296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/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he-IL" sz="1799"/>
                </a:p>
              </p:txBody>
            </p:sp>
          </p:grpSp>
          <p:pic>
            <p:nvPicPr>
              <p:cNvPr id="12324" name="Picture 15" descr="txp_fi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3744"/>
                <a:ext cx="96" cy="7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320" name="Rectangle 16"/>
            <p:cNvSpPr>
              <a:spLocks noChangeArrowheads="1"/>
            </p:cNvSpPr>
            <p:nvPr/>
          </p:nvSpPr>
          <p:spPr bwMode="auto">
            <a:xfrm>
              <a:off x="3168" y="3504"/>
              <a:ext cx="9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21" name="Rectangle 17"/>
            <p:cNvSpPr>
              <a:spLocks noChangeArrowheads="1"/>
            </p:cNvSpPr>
            <p:nvPr/>
          </p:nvSpPr>
          <p:spPr bwMode="auto">
            <a:xfrm>
              <a:off x="2976" y="3408"/>
              <a:ext cx="96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10163" y="2327564"/>
            <a:ext cx="2666305" cy="2410785"/>
            <a:chOff x="3456" y="2304"/>
            <a:chExt cx="1680" cy="1519"/>
          </a:xfrm>
          <a:solidFill>
            <a:srgbClr val="FF0000"/>
          </a:solidFill>
        </p:grpSpPr>
        <p:grpSp>
          <p:nvGrpSpPr>
            <p:cNvPr id="12310" name="Group 19"/>
            <p:cNvGrpSpPr>
              <a:grpSpLocks/>
            </p:cNvGrpSpPr>
            <p:nvPr/>
          </p:nvGrpSpPr>
          <p:grpSpPr bwMode="auto">
            <a:xfrm>
              <a:off x="3840" y="2304"/>
              <a:ext cx="1296" cy="1344"/>
              <a:chOff x="672" y="2016"/>
              <a:chExt cx="1296" cy="1344"/>
            </a:xfrm>
            <a:grpFill/>
          </p:grpSpPr>
          <p:sp>
            <p:nvSpPr>
              <p:cNvPr id="12314" name="Line 20"/>
              <p:cNvSpPr>
                <a:spLocks noChangeShapeType="1"/>
              </p:cNvSpPr>
              <p:nvPr/>
            </p:nvSpPr>
            <p:spPr bwMode="auto">
              <a:xfrm>
                <a:off x="672" y="2016"/>
                <a:ext cx="0" cy="13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he-IL" sz="1799"/>
              </a:p>
            </p:txBody>
          </p:sp>
          <p:sp>
            <p:nvSpPr>
              <p:cNvPr id="12315" name="Line 21"/>
              <p:cNvSpPr>
                <a:spLocks noChangeShapeType="1"/>
              </p:cNvSpPr>
              <p:nvPr/>
            </p:nvSpPr>
            <p:spPr bwMode="auto">
              <a:xfrm>
                <a:off x="672" y="3360"/>
                <a:ext cx="12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he-IL" sz="1799"/>
              </a:p>
            </p:txBody>
          </p:sp>
        </p:grpSp>
        <p:sp>
          <p:nvSpPr>
            <p:cNvPr id="12311" name="Rectangle 22"/>
            <p:cNvSpPr>
              <a:spLocks noChangeArrowheads="1"/>
            </p:cNvSpPr>
            <p:nvPr/>
          </p:nvSpPr>
          <p:spPr bwMode="auto">
            <a:xfrm>
              <a:off x="4368" y="2352"/>
              <a:ext cx="96" cy="129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pic>
          <p:nvPicPr>
            <p:cNvPr id="12312" name="Picture 23" descr="txp_fi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3744"/>
              <a:ext cx="96" cy="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3" name="Picture 24" descr="txp_fi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400"/>
              <a:ext cx="326" cy="1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1982273" y="2327563"/>
            <a:ext cx="2666305" cy="2385392"/>
            <a:chOff x="288" y="2304"/>
            <a:chExt cx="1680" cy="1503"/>
          </a:xfrm>
          <a:solidFill>
            <a:srgbClr val="FF0000"/>
          </a:solidFill>
        </p:grpSpPr>
        <p:grpSp>
          <p:nvGrpSpPr>
            <p:cNvPr id="12300" name="Group 28"/>
            <p:cNvGrpSpPr>
              <a:grpSpLocks/>
            </p:cNvGrpSpPr>
            <p:nvPr/>
          </p:nvGrpSpPr>
          <p:grpSpPr bwMode="auto">
            <a:xfrm>
              <a:off x="672" y="2304"/>
              <a:ext cx="1296" cy="1344"/>
              <a:chOff x="672" y="2016"/>
              <a:chExt cx="1296" cy="1344"/>
            </a:xfrm>
            <a:grpFill/>
          </p:grpSpPr>
          <p:sp>
            <p:nvSpPr>
              <p:cNvPr id="12308" name="Line 29"/>
              <p:cNvSpPr>
                <a:spLocks noChangeShapeType="1"/>
              </p:cNvSpPr>
              <p:nvPr/>
            </p:nvSpPr>
            <p:spPr bwMode="auto">
              <a:xfrm>
                <a:off x="672" y="2016"/>
                <a:ext cx="0" cy="13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he-IL" sz="1799"/>
              </a:p>
            </p:txBody>
          </p:sp>
          <p:sp>
            <p:nvSpPr>
              <p:cNvPr id="12309" name="Line 30"/>
              <p:cNvSpPr>
                <a:spLocks noChangeShapeType="1"/>
              </p:cNvSpPr>
              <p:nvPr/>
            </p:nvSpPr>
            <p:spPr bwMode="auto">
              <a:xfrm>
                <a:off x="672" y="3360"/>
                <a:ext cx="12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he-IL" sz="1799"/>
              </a:p>
            </p:txBody>
          </p:sp>
        </p:grpSp>
        <p:sp>
          <p:nvSpPr>
            <p:cNvPr id="12301" name="Rectangle 31"/>
            <p:cNvSpPr>
              <a:spLocks noChangeArrowheads="1"/>
            </p:cNvSpPr>
            <p:nvPr/>
          </p:nvSpPr>
          <p:spPr bwMode="auto">
            <a:xfrm>
              <a:off x="768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02" name="Rectangle 32"/>
            <p:cNvSpPr>
              <a:spLocks noChangeArrowheads="1"/>
            </p:cNvSpPr>
            <p:nvPr/>
          </p:nvSpPr>
          <p:spPr bwMode="auto">
            <a:xfrm>
              <a:off x="960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03" name="Rectangle 33"/>
            <p:cNvSpPr>
              <a:spLocks noChangeArrowheads="1"/>
            </p:cNvSpPr>
            <p:nvPr/>
          </p:nvSpPr>
          <p:spPr bwMode="auto">
            <a:xfrm>
              <a:off x="1152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04" name="Rectangle 34"/>
            <p:cNvSpPr>
              <a:spLocks noChangeArrowheads="1"/>
            </p:cNvSpPr>
            <p:nvPr/>
          </p:nvSpPr>
          <p:spPr bwMode="auto">
            <a:xfrm>
              <a:off x="1344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05" name="Rectangle 35"/>
            <p:cNvSpPr>
              <a:spLocks noChangeArrowheads="1"/>
            </p:cNvSpPr>
            <p:nvPr/>
          </p:nvSpPr>
          <p:spPr bwMode="auto">
            <a:xfrm>
              <a:off x="1536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pic>
          <p:nvPicPr>
            <p:cNvPr id="12306" name="Picture 36" descr="txp_fi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400"/>
              <a:ext cx="326" cy="1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7" name="Picture 37" descr="txp_fi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3728"/>
              <a:ext cx="96" cy="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439353" y="4837743"/>
            <a:ext cx="2209225" cy="466603"/>
            <a:chOff x="2628214" y="4837742"/>
            <a:chExt cx="2209225" cy="466603"/>
          </a:xfrm>
        </p:grpSpPr>
        <p:sp>
          <p:nvSpPr>
            <p:cNvPr id="17413" name="Text Box 25"/>
            <p:cNvSpPr txBox="1">
              <a:spLocks noChangeArrowheads="1"/>
            </p:cNvSpPr>
            <p:nvPr/>
          </p:nvSpPr>
          <p:spPr bwMode="auto">
            <a:xfrm>
              <a:off x="2628214" y="4837742"/>
              <a:ext cx="2209225" cy="46660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2399" b="1"/>
                <a:t>Highest</a:t>
              </a:r>
            </a:p>
          </p:txBody>
        </p:sp>
        <p:pic>
          <p:nvPicPr>
            <p:cNvPr id="17416" name="Picture 3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205" y="4948636"/>
              <a:ext cx="837982" cy="30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543423" y="4863092"/>
            <a:ext cx="2209225" cy="466603"/>
            <a:chOff x="7618015" y="4866902"/>
            <a:chExt cx="2209225" cy="466603"/>
          </a:xfrm>
        </p:grpSpPr>
        <p:sp>
          <p:nvSpPr>
            <p:cNvPr id="17414" name="Text Box 26"/>
            <p:cNvSpPr txBox="1">
              <a:spLocks noChangeArrowheads="1"/>
            </p:cNvSpPr>
            <p:nvPr/>
          </p:nvSpPr>
          <p:spPr bwMode="auto">
            <a:xfrm>
              <a:off x="7618015" y="4866902"/>
              <a:ext cx="2209225" cy="46660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2399" b="1" dirty="0"/>
                <a:t>Lowest</a:t>
              </a:r>
            </a:p>
          </p:txBody>
        </p:sp>
        <p:pic>
          <p:nvPicPr>
            <p:cNvPr id="17417" name="Picture 3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988" y="4955779"/>
              <a:ext cx="837982" cy="30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9" name="מציין מיקום של מספר שקופית 3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FB25C3-9DA8-4A65-AA70-C10F4DAD2CA0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he-IL" sz="1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1888FD-2BAA-4973-BCDC-53606B244957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21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19"/>
          <p:cNvSpPr>
            <a:spLocks noGrp="1" noChangeArrowheads="1"/>
          </p:cNvSpPr>
          <p:nvPr>
            <p:ph type="body" sz="half" idx="1"/>
          </p:nvPr>
        </p:nvSpPr>
        <p:spPr>
          <a:xfrm>
            <a:off x="1600200" y="1270518"/>
            <a:ext cx="10221992" cy="5038206"/>
          </a:xfrm>
        </p:spPr>
        <p:txBody>
          <a:bodyPr>
            <a:normAutofit fontScale="850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</a:pPr>
            <a:endParaRPr lang="en-US" altLang="he-IL" b="1" dirty="0"/>
          </a:p>
          <a:p>
            <a:pPr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</a:t>
            </a:r>
            <a:r>
              <a:rPr lang="en-US" altLang="he-IL" dirty="0"/>
              <a:t>= </a:t>
            </a:r>
            <a:r>
              <a:rPr lang="en-US" altLang="he-IL" sz="2399" dirty="0"/>
              <a:t>(1-1.8)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/1.8+(2-0.6)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/0.6+(0-0.3)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/0.3+</a:t>
            </a:r>
            <a:br>
              <a:rPr lang="en-US" altLang="he-IL" sz="2399" dirty="0"/>
            </a:br>
            <a:r>
              <a:rPr lang="en-US" altLang="he-IL" sz="2399" dirty="0"/>
              <a:t>+(3-2.4)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/2.4+(1-0.4)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/0.4+(0-0.4)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/0.4+(0-0.8)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/0.8+</a:t>
            </a:r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br>
              <a:rPr lang="en-US" altLang="he-IL" sz="2399" dirty="0"/>
            </a:br>
            <a:endParaRPr lang="he-IL" altLang="he-IL" sz="2399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sz="2399" dirty="0"/>
              <a:t>+(2-1.8)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/1.8+(1-0.3)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/0.3+(0-0.6)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/0.6+(0-0.3)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 = </a:t>
            </a:r>
            <a:r>
              <a:rPr lang="en-US" altLang="he-IL" sz="2399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9.027</a:t>
            </a:r>
          </a:p>
          <a:p>
            <a:pPr algn="l" rtl="0" eaLnBrk="1" hangingPunct="1">
              <a:lnSpc>
                <a:spcPct val="90000"/>
              </a:lnSpc>
            </a:pPr>
            <a:endParaRPr lang="en-US" altLang="he-IL" dirty="0"/>
          </a:p>
          <a:p>
            <a:pPr algn="l" rtl="0" eaLnBrk="1" hangingPunct="1">
              <a:lnSpc>
                <a:spcPct val="90000"/>
              </a:lnSpc>
            </a:pPr>
            <a:endParaRPr lang="en-US" altLang="he-IL" dirty="0"/>
          </a:p>
          <a:p>
            <a:pPr marL="0" indent="0">
              <a:buNone/>
            </a:pPr>
            <a:endParaRPr lang="he-IL" altLang="he-IL" dirty="0">
              <a:solidFill>
                <a:srgbClr val="CC0066"/>
              </a:solidFill>
            </a:endParaRPr>
          </a:p>
          <a:p>
            <a:pPr algn="l" rtl="0" eaLnBrk="1" hangingPunct="1">
              <a:lnSpc>
                <a:spcPct val="90000"/>
              </a:lnSpc>
            </a:pPr>
            <a:endParaRPr lang="he-IL" altLang="he-IL" dirty="0">
              <a:solidFill>
                <a:srgbClr val="CC0066"/>
              </a:solidFill>
            </a:endParaRPr>
          </a:p>
          <a:p>
            <a:pPr algn="l" rtl="0" eaLnBrk="1" hangingPunct="1">
              <a:lnSpc>
                <a:spcPct val="90000"/>
              </a:lnSpc>
            </a:pPr>
            <a:r>
              <a:rPr lang="en-US" altLang="he-IL" dirty="0">
                <a:solidFill>
                  <a:srgbClr val="CC0066"/>
                </a:solidFill>
              </a:rPr>
              <a:t> </a:t>
            </a:r>
            <a:r>
              <a:rPr lang="en-US" altLang="he-IL" sz="2400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he-I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reject the null hypothesis and </a:t>
            </a:r>
            <a:r>
              <a:rPr lang="en-US" altLang="he-I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 the Weather node.</a:t>
            </a:r>
            <a:endParaRPr lang="he-IL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555" name="Object 5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3105971" y="5037993"/>
          <a:ext cx="4886639" cy="46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Equation" r:id="rId4" imgW="2387600" imgH="228600" progId="Equation.3">
                  <p:embed/>
                </p:oleObj>
              </mc:Choice>
              <mc:Fallback>
                <p:oleObj name="Equation" r:id="rId4" imgW="2387600" imgH="228600" progId="Equation.3">
                  <p:embed/>
                  <p:pic>
                    <p:nvPicPr>
                      <p:cNvPr id="2355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971" y="5037993"/>
                        <a:ext cx="4886639" cy="46819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AutoShape 21"/>
          <p:cNvSpPr>
            <a:spLocks/>
          </p:cNvSpPr>
          <p:nvPr/>
        </p:nvSpPr>
        <p:spPr bwMode="auto">
          <a:xfrm rot="5400000">
            <a:off x="5994458" y="-1027391"/>
            <a:ext cx="79354" cy="6277070"/>
          </a:xfrm>
          <a:prstGeom prst="leftBrace">
            <a:avLst>
              <a:gd name="adj1" fmla="val 2235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3562" name="Text Box 22"/>
          <p:cNvSpPr txBox="1">
            <a:spLocks noChangeArrowheads="1"/>
          </p:cNvSpPr>
          <p:nvPr/>
        </p:nvSpPr>
        <p:spPr bwMode="auto">
          <a:xfrm>
            <a:off x="5680289" y="1654432"/>
            <a:ext cx="83869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Sunny</a:t>
            </a:r>
          </a:p>
        </p:txBody>
      </p:sp>
      <p:sp>
        <p:nvSpPr>
          <p:cNvPr id="23563" name="AutoShape 24"/>
          <p:cNvSpPr>
            <a:spLocks/>
          </p:cNvSpPr>
          <p:nvPr/>
        </p:nvSpPr>
        <p:spPr bwMode="auto">
          <a:xfrm rot="5400000">
            <a:off x="4767601" y="-174461"/>
            <a:ext cx="292024" cy="6626825"/>
          </a:xfrm>
          <a:prstGeom prst="rightBrace">
            <a:avLst>
              <a:gd name="adj1" fmla="val 49301"/>
              <a:gd name="adj2" fmla="val 499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3564" name="Text Box 25"/>
          <p:cNvSpPr txBox="1">
            <a:spLocks noChangeArrowheads="1"/>
          </p:cNvSpPr>
          <p:nvPr/>
        </p:nvSpPr>
        <p:spPr bwMode="auto">
          <a:xfrm>
            <a:off x="4224128" y="3294487"/>
            <a:ext cx="1091825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Windy</a:t>
            </a:r>
          </a:p>
        </p:txBody>
      </p:sp>
      <p:sp>
        <p:nvSpPr>
          <p:cNvPr id="23565" name="AutoShape 26"/>
          <p:cNvSpPr>
            <a:spLocks/>
          </p:cNvSpPr>
          <p:nvPr/>
        </p:nvSpPr>
        <p:spPr bwMode="auto">
          <a:xfrm rot="5400000">
            <a:off x="4500534" y="1176778"/>
            <a:ext cx="277740" cy="6345541"/>
          </a:xfrm>
          <a:prstGeom prst="rightBrace">
            <a:avLst>
              <a:gd name="adj1" fmla="val 49301"/>
              <a:gd name="adj2" fmla="val 499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3566" name="Text Box 27"/>
          <p:cNvSpPr txBox="1">
            <a:spLocks noChangeArrowheads="1"/>
          </p:cNvSpPr>
          <p:nvPr/>
        </p:nvSpPr>
        <p:spPr bwMode="auto">
          <a:xfrm>
            <a:off x="4312667" y="4523051"/>
            <a:ext cx="77457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Rainy</a:t>
            </a:r>
          </a:p>
        </p:txBody>
      </p:sp>
      <p:pic>
        <p:nvPicPr>
          <p:cNvPr id="4103" name="Picture 30" descr="MCj0429827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0" y="5506183"/>
            <a:ext cx="843971" cy="10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Slide Number Placeholder 1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2121A29F-BA04-4C5A-AE01-9BFC1D8E9BE1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140</a:t>
            </a:fld>
            <a:endParaRPr lang="en-US" altLang="he-IL" sz="1400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/>
          </p:nvPr>
        </p:nvGraphicFramePr>
        <p:xfrm>
          <a:off x="1532839" y="488161"/>
          <a:ext cx="4826331" cy="996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name="משוואה" r:id="rId7" imgW="2336800" imgH="482600" progId="Equation.3">
                  <p:embed/>
                </p:oleObj>
              </mc:Choice>
              <mc:Fallback>
                <p:oleObj name="משוואה" r:id="rId7" imgW="2336800" imgH="482600" progId="Equation.3">
                  <p:embed/>
                  <p:pic>
                    <p:nvPicPr>
                      <p:cNvPr id="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839" y="488161"/>
                        <a:ext cx="4826331" cy="99669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23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447800" y="930086"/>
            <a:ext cx="10264264" cy="5378638"/>
          </a:xfrm>
        </p:spPr>
        <p:txBody>
          <a:bodyPr>
            <a:normAutofit fontScale="55000" lnSpcReduction="20000"/>
          </a:bodyPr>
          <a:lstStyle/>
          <a:p>
            <a:pPr algn="l" rtl="0" eaLnBrk="1" hangingPunct="1">
              <a:lnSpc>
                <a:spcPct val="80000"/>
              </a:lnSpc>
              <a:buClr>
                <a:schemeClr val="tx1"/>
              </a:buClr>
            </a:pPr>
            <a:endParaRPr lang="en-US" altLang="he-IL" sz="2399" b="1" dirty="0"/>
          </a:p>
          <a:p>
            <a:pPr lvl="1" algn="l" rtl="0" eaLnBrk="1" hangingPunct="1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3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Parents = Yes: </a:t>
            </a:r>
            <a:r>
              <a:rPr lang="en-US" altLang="he-IL" sz="3800" dirty="0"/>
              <a:t>C</a:t>
            </a:r>
            <a:r>
              <a:rPr lang="en-US" altLang="he-IL" sz="3800" baseline="-25000" dirty="0"/>
              <a:t>1 </a:t>
            </a:r>
            <a:r>
              <a:rPr lang="en-US" altLang="he-IL" sz="3800" dirty="0"/>
              <a:t>= 5, T</a:t>
            </a:r>
            <a:r>
              <a:rPr lang="en-US" altLang="he-IL" sz="3800" baseline="-25000" dirty="0"/>
              <a:t>1</a:t>
            </a:r>
            <a:r>
              <a:rPr lang="en-US" altLang="he-IL" sz="3800" dirty="0"/>
              <a:t>=0, St</a:t>
            </a:r>
            <a:r>
              <a:rPr lang="en-US" altLang="he-IL" sz="3800" baseline="-25000" dirty="0"/>
              <a:t>1</a:t>
            </a:r>
            <a:r>
              <a:rPr lang="en-US" altLang="he-IL" sz="3800" dirty="0"/>
              <a:t>=0, Sh</a:t>
            </a:r>
            <a:r>
              <a:rPr lang="en-US" altLang="he-IL" sz="3800" baseline="-25000" dirty="0"/>
              <a:t>1</a:t>
            </a:r>
            <a:r>
              <a:rPr lang="en-US" altLang="he-IL" sz="3800" dirty="0"/>
              <a:t>=0</a:t>
            </a:r>
          </a:p>
          <a:p>
            <a:pPr lvl="2"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400" dirty="0"/>
              <a:t>C’</a:t>
            </a:r>
            <a:r>
              <a:rPr lang="en-US" altLang="he-IL" sz="3400" baseline="-25000" dirty="0"/>
              <a:t>1</a:t>
            </a:r>
            <a:r>
              <a:rPr lang="en-US" altLang="he-IL" sz="3400" dirty="0"/>
              <a:t>=(6/10)*(5)=3, T’</a:t>
            </a:r>
            <a:r>
              <a:rPr lang="en-US" altLang="he-IL" sz="3400" baseline="-25000" dirty="0"/>
              <a:t>1</a:t>
            </a:r>
            <a:r>
              <a:rPr lang="en-US" altLang="he-IL" sz="3400" dirty="0"/>
              <a:t>=(2/10)*(5)=1</a:t>
            </a:r>
          </a:p>
          <a:p>
            <a:pPr lvl="2"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400" dirty="0"/>
              <a:t>St’</a:t>
            </a:r>
            <a:r>
              <a:rPr lang="en-US" altLang="he-IL" sz="3400" baseline="-25000" dirty="0"/>
              <a:t>1</a:t>
            </a:r>
            <a:r>
              <a:rPr lang="en-US" altLang="he-IL" sz="3400" dirty="0"/>
              <a:t>=(1/10)*(5)=0.5, Sh’</a:t>
            </a:r>
            <a:r>
              <a:rPr lang="en-US" altLang="he-IL" sz="3400" baseline="-25000" dirty="0"/>
              <a:t>1</a:t>
            </a:r>
            <a:r>
              <a:rPr lang="en-US" altLang="he-IL" sz="3400" dirty="0"/>
              <a:t>=(1/10)*(5)=0.5</a:t>
            </a:r>
            <a:endParaRPr lang="en-US" altLang="he-IL" sz="38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3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Parents = No: </a:t>
            </a:r>
            <a:r>
              <a:rPr lang="en-US" altLang="he-IL" sz="3800" dirty="0"/>
              <a:t>C</a:t>
            </a:r>
            <a:r>
              <a:rPr lang="en-US" altLang="he-IL" sz="3800" baseline="-25000" dirty="0"/>
              <a:t>2 </a:t>
            </a:r>
            <a:r>
              <a:rPr lang="en-US" altLang="he-IL" sz="3800" dirty="0"/>
              <a:t>= 1, T</a:t>
            </a:r>
            <a:r>
              <a:rPr lang="en-US" altLang="he-IL" sz="3800" baseline="-25000" dirty="0"/>
              <a:t>2</a:t>
            </a:r>
            <a:r>
              <a:rPr lang="en-US" altLang="he-IL" sz="3800" dirty="0"/>
              <a:t>=2, St</a:t>
            </a:r>
            <a:r>
              <a:rPr lang="en-US" altLang="he-IL" sz="3800" baseline="-25000" dirty="0"/>
              <a:t>2</a:t>
            </a:r>
            <a:r>
              <a:rPr lang="en-US" altLang="he-IL" sz="3800" dirty="0"/>
              <a:t>=1, Sh</a:t>
            </a:r>
            <a:r>
              <a:rPr lang="en-US" altLang="he-IL" sz="3800" baseline="-25000" dirty="0"/>
              <a:t>2</a:t>
            </a:r>
            <a:r>
              <a:rPr lang="en-US" altLang="he-IL" sz="3800" dirty="0"/>
              <a:t>=1</a:t>
            </a:r>
          </a:p>
          <a:p>
            <a:pPr lvl="2"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400" dirty="0"/>
              <a:t>C’</a:t>
            </a:r>
            <a:r>
              <a:rPr lang="en-US" altLang="he-IL" sz="3400" baseline="-25000" dirty="0"/>
              <a:t>2</a:t>
            </a:r>
            <a:r>
              <a:rPr lang="en-US" altLang="he-IL" sz="3400" dirty="0"/>
              <a:t>=(6/10)*(5)=3, T’</a:t>
            </a:r>
            <a:r>
              <a:rPr lang="en-US" altLang="he-IL" sz="3400" baseline="-25000" dirty="0"/>
              <a:t>2</a:t>
            </a:r>
            <a:r>
              <a:rPr lang="en-US" altLang="he-IL" sz="3400" dirty="0"/>
              <a:t>=(2/10)*(5)=1</a:t>
            </a:r>
          </a:p>
          <a:p>
            <a:pPr lvl="2"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400" dirty="0"/>
              <a:t>St’</a:t>
            </a:r>
            <a:r>
              <a:rPr lang="en-US" altLang="he-IL" sz="3400" baseline="-25000" dirty="0"/>
              <a:t>2</a:t>
            </a:r>
            <a:r>
              <a:rPr lang="en-US" altLang="he-IL" sz="3400" dirty="0"/>
              <a:t>=(1/10)*(5)=0.5, Sh’</a:t>
            </a:r>
            <a:r>
              <a:rPr lang="en-US" altLang="he-IL" sz="3400" baseline="-25000" dirty="0"/>
              <a:t>2</a:t>
            </a:r>
            <a:r>
              <a:rPr lang="en-US" altLang="he-IL" sz="3400" dirty="0"/>
              <a:t>=(1/10)*(5)=0.5</a:t>
            </a:r>
            <a:endParaRPr lang="en-US" altLang="he-IL" sz="1500" dirty="0"/>
          </a:p>
          <a:p>
            <a:pPr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= </a:t>
            </a:r>
            <a:r>
              <a:rPr lang="en-US" altLang="he-IL" sz="3800" dirty="0"/>
              <a:t>(5-3)</a:t>
            </a:r>
            <a:r>
              <a:rPr lang="en-US" altLang="he-IL" sz="3800" baseline="30000" dirty="0"/>
              <a:t>2</a:t>
            </a:r>
            <a:r>
              <a:rPr lang="en-US" altLang="he-IL" sz="3800" dirty="0"/>
              <a:t>/3+(0-1)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/1+(0-0.5)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/0.5+(0-0.5)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/0.5+</a:t>
            </a:r>
            <a:br>
              <a:rPr lang="en-US" altLang="he-IL" sz="3800" dirty="0"/>
            </a:br>
            <a:r>
              <a:rPr lang="en-US" altLang="he-IL" sz="3800" dirty="0"/>
              <a:t>+(1-3)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/3+(2-1)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/1+(1-0.5)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/0.5+(1-0.5)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/0.5 = </a:t>
            </a:r>
            <a:r>
              <a:rPr lang="en-US" altLang="he-IL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6.66</a:t>
            </a:r>
          </a:p>
          <a:p>
            <a:r>
              <a:rPr lang="en-US" altLang="he-IL" sz="3600" dirty="0">
                <a:solidFill>
                  <a:srgbClr val="CC0066"/>
                </a:solidFill>
              </a:rPr>
              <a:t> </a:t>
            </a:r>
            <a:r>
              <a:rPr lang="en-US" altLang="he-IL" sz="4400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he-IL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he-IL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reject the null hypothesis and </a:t>
            </a:r>
            <a:r>
              <a:rPr lang="en-US" altLang="he-IL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 the Parents node.</a:t>
            </a:r>
            <a:endParaRPr lang="he-IL" altLang="he-IL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lnSpc>
                <a:spcPct val="80000"/>
              </a:lnSpc>
            </a:pPr>
            <a:endParaRPr lang="en-US" altLang="he-IL" sz="2399" b="1" dirty="0"/>
          </a:p>
        </p:txBody>
      </p:sp>
      <p:graphicFrame>
        <p:nvGraphicFramePr>
          <p:cNvPr id="25604" name="Object 8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8382001" y="2438400"/>
          <a:ext cx="2951981" cy="62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" name="Equation" r:id="rId4" imgW="1079500" imgH="228600" progId="Equation.3">
                  <p:embed/>
                </p:oleObj>
              </mc:Choice>
              <mc:Fallback>
                <p:oleObj name="Equation" r:id="rId4" imgW="1079500" imgH="228600" progId="Equation.3">
                  <p:embed/>
                  <p:pic>
                    <p:nvPicPr>
                      <p:cNvPr id="256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1" y="2438400"/>
                        <a:ext cx="2951981" cy="6237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5" name="Picture 9" descr="MCj0429827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83825"/>
            <a:ext cx="803656" cy="98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43CA9241-B392-4823-9B8C-7E4628335814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141</a:t>
            </a:fld>
            <a:endParaRPr lang="en-US" altLang="he-IL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440656" y="620033"/>
          <a:ext cx="2026662" cy="13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2" name="משוואה" r:id="rId7" imgW="1028254" imgH="672808" progId="Equation.3">
                  <p:embed/>
                </p:oleObj>
              </mc:Choice>
              <mc:Fallback>
                <p:oleObj name="משוואה" r:id="rId7" imgW="1028254" imgH="672808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0656" y="620033"/>
                        <a:ext cx="2026662" cy="133880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8686801" y="4785853"/>
          <a:ext cx="2895599" cy="597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3" name="משוואה" r:id="rId9" imgW="2336800" imgH="482600" progId="Equation.3">
                  <p:embed/>
                </p:oleObj>
              </mc:Choice>
              <mc:Fallback>
                <p:oleObj name="משוואה" r:id="rId9" imgW="2336800" imgH="482600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1" y="4785853"/>
                        <a:ext cx="2895599" cy="59797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5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47886" y="919818"/>
            <a:ext cx="10409555" cy="5730969"/>
          </a:xfrm>
        </p:spPr>
        <p:txBody>
          <a:bodyPr>
            <a:normAutofit/>
          </a:bodyPr>
          <a:lstStyle/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= Rich: </a:t>
            </a:r>
            <a:r>
              <a:rPr lang="en-US" altLang="he-IL" dirty="0"/>
              <a:t>C</a:t>
            </a:r>
            <a:r>
              <a:rPr lang="en-US" altLang="he-IL" baseline="-25000" dirty="0"/>
              <a:t>1 </a:t>
            </a:r>
            <a:r>
              <a:rPr lang="en-US" altLang="he-IL" dirty="0"/>
              <a:t>= 3, T</a:t>
            </a:r>
            <a:r>
              <a:rPr lang="en-US" altLang="he-IL" baseline="-25000" dirty="0"/>
              <a:t>1</a:t>
            </a:r>
            <a:r>
              <a:rPr lang="en-US" altLang="he-IL" dirty="0"/>
              <a:t>=2, St</a:t>
            </a:r>
            <a:r>
              <a:rPr lang="en-US" altLang="he-IL" baseline="-25000" dirty="0"/>
              <a:t>1</a:t>
            </a:r>
            <a:r>
              <a:rPr lang="en-US" altLang="he-IL" dirty="0"/>
              <a:t>=1, Sh</a:t>
            </a:r>
            <a:r>
              <a:rPr lang="en-US" altLang="he-IL" baseline="-25000" dirty="0"/>
              <a:t>1</a:t>
            </a:r>
            <a:r>
              <a:rPr lang="en-US" altLang="he-IL" dirty="0"/>
              <a:t>=1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dirty="0"/>
              <a:t>C’</a:t>
            </a:r>
            <a:r>
              <a:rPr lang="en-US" altLang="he-IL" baseline="-25000" dirty="0"/>
              <a:t>1</a:t>
            </a:r>
            <a:r>
              <a:rPr lang="en-US" altLang="he-IL" dirty="0"/>
              <a:t>=(6/10)*(3+2+1+1)=4.2, T’</a:t>
            </a:r>
            <a:r>
              <a:rPr lang="en-US" altLang="he-IL" baseline="-25000" dirty="0"/>
              <a:t>1</a:t>
            </a:r>
            <a:r>
              <a:rPr lang="en-US" altLang="he-IL" dirty="0"/>
              <a:t>=(2/10)*(7)=1.4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dirty="0"/>
              <a:t>St’</a:t>
            </a:r>
            <a:r>
              <a:rPr lang="en-US" altLang="he-IL" baseline="-25000" dirty="0"/>
              <a:t>1</a:t>
            </a:r>
            <a:r>
              <a:rPr lang="en-US" altLang="he-IL" dirty="0"/>
              <a:t>=(1/10)*(7)=0.7, Sh’</a:t>
            </a:r>
            <a:r>
              <a:rPr lang="en-US" altLang="he-IL" baseline="-25000" dirty="0"/>
              <a:t>1</a:t>
            </a:r>
            <a:r>
              <a:rPr lang="en-US" altLang="he-IL" dirty="0"/>
              <a:t>=(1/10)*(7)=0.7</a:t>
            </a:r>
            <a:endParaRPr lang="he-IL" altLang="he-IL" dirty="0"/>
          </a:p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= Poor: </a:t>
            </a:r>
            <a:r>
              <a:rPr lang="en-US" altLang="he-IL" dirty="0"/>
              <a:t>C</a:t>
            </a:r>
            <a:r>
              <a:rPr lang="en-US" altLang="he-IL" baseline="-25000" dirty="0"/>
              <a:t>2 </a:t>
            </a:r>
            <a:r>
              <a:rPr lang="en-US" altLang="he-IL" dirty="0"/>
              <a:t>= 3, T</a:t>
            </a:r>
            <a:r>
              <a:rPr lang="en-US" altLang="he-IL" baseline="-25000" dirty="0"/>
              <a:t>2</a:t>
            </a:r>
            <a:r>
              <a:rPr lang="en-US" altLang="he-IL" dirty="0"/>
              <a:t>=0, St</a:t>
            </a:r>
            <a:r>
              <a:rPr lang="en-US" altLang="he-IL" baseline="-25000" dirty="0"/>
              <a:t>2</a:t>
            </a:r>
            <a:r>
              <a:rPr lang="en-US" altLang="he-IL" dirty="0"/>
              <a:t>=0, Sh</a:t>
            </a:r>
            <a:r>
              <a:rPr lang="en-US" altLang="he-IL" baseline="-25000" dirty="0"/>
              <a:t>2</a:t>
            </a:r>
            <a:r>
              <a:rPr lang="en-US" altLang="he-IL" dirty="0"/>
              <a:t>=0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dirty="0"/>
              <a:t>C’</a:t>
            </a:r>
            <a:r>
              <a:rPr lang="en-US" altLang="he-IL" baseline="-25000" dirty="0"/>
              <a:t>2</a:t>
            </a:r>
            <a:r>
              <a:rPr lang="en-US" altLang="he-IL" dirty="0"/>
              <a:t>=(6/10)*(3)=1.8, T’</a:t>
            </a:r>
            <a:r>
              <a:rPr lang="en-US" altLang="he-IL" baseline="-25000" dirty="0"/>
              <a:t>2</a:t>
            </a:r>
            <a:r>
              <a:rPr lang="en-US" altLang="he-IL" dirty="0"/>
              <a:t>=(2/10)*(3)=0.6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dirty="0"/>
              <a:t>St’</a:t>
            </a:r>
            <a:r>
              <a:rPr lang="en-US" altLang="he-IL" baseline="-25000" dirty="0"/>
              <a:t>2</a:t>
            </a:r>
            <a:r>
              <a:rPr lang="en-US" altLang="he-IL" dirty="0"/>
              <a:t>=(1/10)*(3)=0.3, Sh’</a:t>
            </a:r>
            <a:r>
              <a:rPr lang="en-US" altLang="he-IL" baseline="-25000" dirty="0"/>
              <a:t>2</a:t>
            </a:r>
            <a:r>
              <a:rPr lang="en-US" altLang="he-IL" dirty="0"/>
              <a:t>=(1/10)*(3)=0.3</a:t>
            </a:r>
            <a:endParaRPr lang="he-IL" altLang="he-IL" dirty="0"/>
          </a:p>
          <a:p>
            <a:pPr algn="l" rtl="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he-IL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</a:t>
            </a:r>
            <a:r>
              <a:rPr lang="en-US" altLang="he-IL" sz="2399" dirty="0"/>
              <a:t> = (3-4.2)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/4.2+(2-1.4)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/1.4+(1-0.7)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/0.7+(1-0.7)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/0.7+(3-1.8)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/1.8 + (0-0.6)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/0.6+(0-0.3)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 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 = </a:t>
            </a:r>
            <a:r>
              <a:rPr lang="en-US" altLang="he-I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2.85</a:t>
            </a:r>
          </a:p>
          <a:p>
            <a:pPr algn="l" rtl="0" eaLnBrk="1" hangingPunct="1">
              <a:lnSpc>
                <a:spcPct val="150000"/>
              </a:lnSpc>
              <a:spcBef>
                <a:spcPct val="0"/>
              </a:spcBef>
            </a:pPr>
            <a:endParaRPr lang="en-US" altLang="he-IL" sz="2399" b="1" dirty="0"/>
          </a:p>
          <a:p>
            <a:r>
              <a:rPr lang="en-US" altLang="he-IL" sz="2400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he-I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reject the null hypothesis and </a:t>
            </a:r>
            <a:r>
              <a:rPr lang="en-US" altLang="he-I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 the Parents node.</a:t>
            </a:r>
            <a:endParaRPr lang="he-IL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652" name="Object 5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8694319" y="2284025"/>
          <a:ext cx="2880562" cy="6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name="Equation" r:id="rId4" imgW="1079500" imgH="228600" progId="Equation.3">
                  <p:embed/>
                </p:oleObj>
              </mc:Choice>
              <mc:Fallback>
                <p:oleObj name="Equation" r:id="rId4" imgW="1079500" imgH="228600" progId="Equation.3">
                  <p:embed/>
                  <p:pic>
                    <p:nvPicPr>
                      <p:cNvPr id="276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4319" y="2284025"/>
                        <a:ext cx="2880562" cy="60944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Rectangle 7"/>
          <p:cNvSpPr>
            <a:spLocks noChangeArrowheads="1"/>
          </p:cNvSpPr>
          <p:nvPr/>
        </p:nvSpPr>
        <p:spPr bwMode="auto">
          <a:xfrm>
            <a:off x="10489056" y="6344480"/>
            <a:ext cx="253934" cy="39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999"/>
              <a:t>.</a:t>
            </a:r>
          </a:p>
        </p:txBody>
      </p:sp>
      <p:pic>
        <p:nvPicPr>
          <p:cNvPr id="27654" name="Picture 8" descr="MCj0429827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5560339"/>
            <a:ext cx="760139" cy="9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625E5CD-EA6F-4E60-BAEE-87663DA130C6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142</a:t>
            </a:fld>
            <a:endParaRPr lang="en-US" altLang="he-IL" sz="1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440656" y="620033"/>
          <a:ext cx="2026662" cy="13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משוואה" r:id="rId7" imgW="1028254" imgH="672808" progId="Equation.3">
                  <p:embed/>
                </p:oleObj>
              </mc:Choice>
              <mc:Fallback>
                <p:oleObj name="משוואה" r:id="rId7" imgW="1028254" imgH="672808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0656" y="620033"/>
                        <a:ext cx="2026662" cy="133880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/>
          </p:nvPr>
        </p:nvGraphicFramePr>
        <p:xfrm>
          <a:off x="8458201" y="4639602"/>
          <a:ext cx="2895599" cy="597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משוואה" r:id="rId9" imgW="2336800" imgH="482600" progId="Equation.3">
                  <p:embed/>
                </p:oleObj>
              </mc:Choice>
              <mc:Fallback>
                <p:oleObj name="משוואה" r:id="rId9" imgW="2336800" imgH="48260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1" y="4639602"/>
                        <a:ext cx="2895599" cy="59797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98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143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training (2 /3) and testing (1/3 ) sets</a:t>
            </a:r>
            <a:endParaRPr lang="he-IL" dirty="0"/>
          </a:p>
          <a:p>
            <a:r>
              <a:rPr lang="en-US" dirty="0"/>
              <a:t>Use cross validation, e.g., 10 fold cross validation</a:t>
            </a:r>
            <a:endParaRPr lang="he-IL" dirty="0"/>
          </a:p>
          <a:p>
            <a:r>
              <a:rPr lang="en-US" dirty="0"/>
              <a:t>Use all the data for training</a:t>
            </a:r>
            <a:endParaRPr lang="he-IL" dirty="0"/>
          </a:p>
          <a:p>
            <a:pPr lvl="1"/>
            <a:r>
              <a:rPr lang="en-US" dirty="0"/>
              <a:t>but apply a statistical test (e.g., chi square) to estimate whether expanding or pruning a node may improve the entire distribution</a:t>
            </a:r>
            <a:endParaRPr lang="he-IL" dirty="0"/>
          </a:p>
          <a:p>
            <a:r>
              <a:rPr lang="en-US" dirty="0"/>
              <a:t>Use minimum description length (MDL) principle</a:t>
            </a:r>
            <a:endParaRPr lang="he-IL" dirty="0"/>
          </a:p>
          <a:p>
            <a:pPr lvl="1"/>
            <a:r>
              <a:rPr lang="en-US" dirty="0"/>
              <a:t>halting growth of the tree when the encoding is minimized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0FE08-0724-4DA4-87A3-9E682BCF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0"/>
            <a:ext cx="10369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520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144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9189C-7D19-4846-9D3E-4C40CB8B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68749"/>
            <a:ext cx="10021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540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145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61BA7-DC95-4902-A1DE-67B00886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46" y="0"/>
            <a:ext cx="94773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272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146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CAD79-B5E7-4F3F-A0AD-D6217A45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70" y="0"/>
            <a:ext cx="9928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446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147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6AEBA-FF4F-434A-961D-34876314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393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כותרת 43"/>
          <p:cNvSpPr>
            <a:spLocks noGrp="1"/>
          </p:cNvSpPr>
          <p:nvPr>
            <p:ph type="title"/>
          </p:nvPr>
        </p:nvSpPr>
        <p:spPr>
          <a:xfrm>
            <a:off x="1440258" y="38100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altLang="he-IL" b="1" dirty="0"/>
              <a:t> Pessimistic Error Pruning - example</a:t>
            </a:r>
            <a:endParaRPr lang="he-IL" altLang="he-IL" dirty="0"/>
          </a:p>
        </p:txBody>
      </p:sp>
      <p:pic>
        <p:nvPicPr>
          <p:cNvPr id="46" name="תמונה 4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3993" y="838200"/>
            <a:ext cx="8613730" cy="523410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748" name="TextBox 47"/>
              <p:cNvSpPr txBox="1">
                <a:spLocks noChangeArrowheads="1"/>
              </p:cNvSpPr>
              <p:nvPr/>
            </p:nvSpPr>
            <p:spPr bwMode="auto">
              <a:xfrm>
                <a:off x="914400" y="5585384"/>
                <a:ext cx="7620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r" rtl="1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rtl="0">
                  <a:spcBef>
                    <a:spcPct val="0"/>
                  </a:spcBef>
                  <a:buFontTx/>
                  <a:buNone/>
                </a:pPr>
                <a:r>
                  <a:rPr lang="en-US" altLang="he-IL" sz="2000" dirty="0"/>
                  <a:t>q</a:t>
                </a:r>
                <a14:m>
                  <m:oMath xmlns:m="http://schemas.openxmlformats.org/officeDocument/2006/math"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he-IL" altLang="he-IL" sz="2000" i="1" dirty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)/(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endParaRPr lang="he-IL" altLang="he-IL" sz="2000" dirty="0"/>
              </a:p>
            </p:txBody>
          </p:sp>
        </mc:Choice>
        <mc:Fallback xmlns="">
          <p:sp>
            <p:nvSpPr>
              <p:cNvPr id="317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5585384"/>
                <a:ext cx="7620000" cy="400110"/>
              </a:xfrm>
              <a:prstGeom prst="rect">
                <a:avLst/>
              </a:prstGeom>
              <a:blipFill>
                <a:blip r:embed="rId4"/>
                <a:stretch>
                  <a:fillRect l="-800" t="-6061" b="-2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TextBox 48"/>
              <p:cNvSpPr txBox="1">
                <a:spLocks noChangeArrowheads="1"/>
              </p:cNvSpPr>
              <p:nvPr/>
            </p:nvSpPr>
            <p:spPr bwMode="auto">
              <a:xfrm>
                <a:off x="457200" y="2909110"/>
                <a:ext cx="5257800" cy="46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r" rtl="1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rtl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he-IL" altLang="he-IL" sz="2399" i="1" dirty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he-IL" altLang="he-IL" sz="2399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altLang="he-IL" sz="2399" i="1" dirty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he-IL" altLang="he-IL" sz="2399" dirty="0"/>
              </a:p>
            </p:txBody>
          </p:sp>
        </mc:Choice>
        <mc:Fallback xmlns="">
          <p:sp>
            <p:nvSpPr>
              <p:cNvPr id="317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909110"/>
                <a:ext cx="5257800" cy="461537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894" y="1037793"/>
            <a:ext cx="3036822" cy="79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8301894" y="2055973"/>
          <a:ext cx="3036822" cy="119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משוואה" r:id="rId7" imgW="1778000" imgH="698500" progId="Equation.3">
                  <p:embed/>
                </p:oleObj>
              </mc:Choice>
              <mc:Fallback>
                <p:oleObj name="משוואה" r:id="rId7" imgW="1778000" imgH="6985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1894" y="2055973"/>
                        <a:ext cx="3036822" cy="119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877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2811" y="0"/>
            <a:ext cx="9601200" cy="1143000"/>
          </a:xfrm>
        </p:spPr>
        <p:txBody>
          <a:bodyPr/>
          <a:lstStyle/>
          <a:p>
            <a:pPr eaLnBrk="1" hangingPunct="1"/>
            <a:r>
              <a:rPr lang="en-US" altLang="he-IL" sz="3999" b="1" dirty="0"/>
              <a:t>Discretization using Binning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847" y="1524000"/>
            <a:ext cx="10154165" cy="5067568"/>
          </a:xfrm>
        </p:spPr>
        <p:txBody>
          <a:bodyPr>
            <a:normAutofit/>
          </a:bodyPr>
          <a:lstStyle/>
          <a:p>
            <a:pPr marL="449128" indent="-449128">
              <a:lnSpc>
                <a:spcPct val="150000"/>
              </a:lnSpc>
            </a:pPr>
            <a:r>
              <a:rPr lang="en-US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Equal-frequency discretization (</a:t>
            </a:r>
            <a:r>
              <a:rPr lang="he-IL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עומק שווה</a:t>
            </a:r>
            <a:r>
              <a:rPr lang="en-US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693530" lvl="1" indent="-65068">
              <a:lnSpc>
                <a:spcPct val="150000"/>
              </a:lnSpc>
              <a:buNone/>
            </a:pP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divides the sorted values into k intervals so that each interval contains approximately the </a:t>
            </a: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number of training instances.</a:t>
            </a:r>
            <a:endParaRPr lang="en-US" altLang="he-IL" sz="2000" b="1" dirty="0"/>
          </a:p>
          <a:p>
            <a:pPr marL="449128" indent="-449128">
              <a:lnSpc>
                <a:spcPct val="150000"/>
              </a:lnSpc>
            </a:pPr>
            <a:r>
              <a:rPr lang="en-US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Equal-width discretization (</a:t>
            </a:r>
            <a:r>
              <a:rPr lang="he-IL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רוחב שווה</a:t>
            </a:r>
            <a:r>
              <a:rPr lang="en-US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pPr marL="693530" lvl="1" indent="-65068">
              <a:lnSpc>
                <a:spcPct val="150000"/>
              </a:lnSpc>
              <a:buNone/>
            </a:pP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divides the number line between </a:t>
            </a:r>
            <a:r>
              <a:rPr lang="en-US" altLang="he-IL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he-IL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altLang="he-IL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 of equal width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693530" lvl="1" indent="-65068">
              <a:lnSpc>
                <a:spcPct val="150000"/>
              </a:lnSpc>
              <a:buNone/>
            </a:pP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the intervals have width 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he-IL" sz="2000" dirty="0"/>
              <a:t>(</a:t>
            </a:r>
            <a:r>
              <a:rPr lang="en-US" altLang="he-IL" sz="2000" i="1" dirty="0" err="1"/>
              <a:t>v</a:t>
            </a:r>
            <a:r>
              <a:rPr lang="en-US" altLang="he-IL" sz="2000" i="1" baseline="-25000" dirty="0" err="1"/>
              <a:t>max</a:t>
            </a:r>
            <a:r>
              <a:rPr lang="en-US" altLang="he-IL" sz="2000" i="1" dirty="0" err="1"/>
              <a:t>-v</a:t>
            </a:r>
            <a:r>
              <a:rPr lang="en-US" altLang="he-IL" sz="2000" i="1" baseline="-25000" dirty="0" err="1"/>
              <a:t>min</a:t>
            </a:r>
            <a:r>
              <a:rPr lang="en-US" altLang="he-IL" sz="2000" dirty="0"/>
              <a:t>)/</a:t>
            </a:r>
            <a:r>
              <a:rPr lang="en-US" altLang="he-IL" sz="2000" i="1" dirty="0"/>
              <a:t>k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cut points are at </a:t>
            </a:r>
            <a:r>
              <a:rPr lang="en-US" altLang="he-IL" sz="2000" i="1" dirty="0" err="1"/>
              <a:t>v</a:t>
            </a:r>
            <a:r>
              <a:rPr lang="en-US" altLang="he-IL" sz="2000" i="1" baseline="-25000" dirty="0" err="1"/>
              <a:t>min</a:t>
            </a:r>
            <a:r>
              <a:rPr lang="en-US" altLang="he-IL" sz="2000" i="1" dirty="0"/>
              <a:t> </a:t>
            </a:r>
            <a:r>
              <a:rPr lang="en-US" altLang="he-IL" sz="2000" dirty="0"/>
              <a:t>+ </a:t>
            </a:r>
            <a:r>
              <a:rPr lang="en-US" altLang="he-IL" sz="2000" i="1" dirty="0"/>
              <a:t>w; </a:t>
            </a:r>
            <a:r>
              <a:rPr lang="en-US" altLang="he-IL" sz="2000" i="1" dirty="0" err="1"/>
              <a:t>v</a:t>
            </a:r>
            <a:r>
              <a:rPr lang="en-US" altLang="he-IL" sz="2000" i="1" baseline="-25000" dirty="0" err="1"/>
              <a:t>min</a:t>
            </a:r>
            <a:r>
              <a:rPr lang="en-US" altLang="he-IL" sz="2000" i="1" dirty="0"/>
              <a:t> </a:t>
            </a:r>
            <a:r>
              <a:rPr lang="en-US" altLang="he-IL" sz="2000" dirty="0"/>
              <a:t>+ 2</a:t>
            </a:r>
            <a:r>
              <a:rPr lang="en-US" altLang="he-IL" sz="2000" i="1" dirty="0"/>
              <a:t>w; … ; </a:t>
            </a:r>
            <a:r>
              <a:rPr lang="en-US" altLang="he-IL" sz="2000" i="1" dirty="0" err="1"/>
              <a:t>v</a:t>
            </a:r>
            <a:r>
              <a:rPr lang="en-US" altLang="he-IL" sz="2000" i="1" baseline="-25000" dirty="0" err="1"/>
              <a:t>min</a:t>
            </a:r>
            <a:r>
              <a:rPr lang="en-US" altLang="he-IL" sz="2000" i="1" dirty="0"/>
              <a:t> </a:t>
            </a:r>
            <a:r>
              <a:rPr lang="en-US" altLang="he-IL" sz="2000" dirty="0"/>
              <a:t>+ (</a:t>
            </a:r>
            <a:r>
              <a:rPr lang="en-US" altLang="he-IL" sz="2000" i="1" dirty="0"/>
              <a:t>k - </a:t>
            </a:r>
            <a:r>
              <a:rPr lang="en-US" altLang="he-IL" sz="2000" dirty="0"/>
              <a:t>1)</a:t>
            </a:r>
            <a:r>
              <a:rPr lang="en-US" altLang="he-IL" sz="2000" i="1" dirty="0"/>
              <a:t>w</a:t>
            </a:r>
            <a:r>
              <a:rPr lang="en-US" altLang="he-IL" sz="2000" dirty="0"/>
              <a:t>.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6181A0CD-5EFB-4D8E-B64D-DF44EE2E4CD4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149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10929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-72976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Small Examples</a:t>
            </a:r>
          </a:p>
        </p:txBody>
      </p:sp>
      <p:grpSp>
        <p:nvGrpSpPr>
          <p:cNvPr id="19462" name="Group 10"/>
          <p:cNvGrpSpPr>
            <a:grpSpLocks/>
          </p:cNvGrpSpPr>
          <p:nvPr/>
        </p:nvGrpSpPr>
        <p:grpSpPr bwMode="auto">
          <a:xfrm>
            <a:off x="1066800" y="1250888"/>
            <a:ext cx="5024716" cy="3051968"/>
            <a:chOff x="1104" y="720"/>
            <a:chExt cx="3166" cy="1923"/>
          </a:xfrm>
        </p:grpSpPr>
        <p:pic>
          <p:nvPicPr>
            <p:cNvPr id="1946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720"/>
              <a:ext cx="3166" cy="1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9" name="Rectangle 8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19465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A46FC-1FB6-4AD1-B608-37E8CE6A07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B3EC-1230-4C5D-B0D4-CF19FB885533}" type="datetime1">
              <a:rPr lang="en-US" smtClean="0"/>
              <a:t>11/6/2021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11DBD9-59EA-4272-B215-9310BC2336BC}"/>
                  </a:ext>
                </a:extLst>
              </p:cNvPr>
              <p:cNvSpPr/>
              <p:nvPr/>
            </p:nvSpPr>
            <p:spPr>
              <a:xfrm>
                <a:off x="3036766" y="4691975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11DBD9-59EA-4272-B215-9310BC233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66" y="4691975"/>
                <a:ext cx="2983381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00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70927"/>
            <a:ext cx="9601200" cy="794672"/>
          </a:xfrm>
        </p:spPr>
        <p:txBody>
          <a:bodyPr>
            <a:noAutofit/>
          </a:bodyPr>
          <a:lstStyle/>
          <a:p>
            <a:r>
              <a:rPr lang="en-US" altLang="he-IL" sz="3999" b="1" dirty="0"/>
              <a:t>Discretization - Example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4290" y="1680746"/>
            <a:ext cx="8227457" cy="4491455"/>
          </a:xfrm>
          <a:ln>
            <a:noFill/>
          </a:ln>
        </p:spPr>
        <p:txBody>
          <a:bodyPr/>
          <a:lstStyle/>
          <a:p>
            <a:pPr marL="449128" indent="-449128"/>
            <a:r>
              <a:rPr lang="en-US" altLang="he-IL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Equal-frequency discretization:</a:t>
            </a:r>
          </a:p>
          <a:p>
            <a:pPr marL="693530" lvl="1" indent="-65068">
              <a:buNone/>
            </a:pPr>
            <a:endParaRPr lang="en-US" altLang="he-IL" dirty="0">
              <a:solidFill>
                <a:srgbClr val="A50021"/>
              </a:solidFill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869553"/>
            <a:ext cx="1821975" cy="230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AutoShape 5"/>
          <p:cNvSpPr>
            <a:spLocks noChangeArrowheads="1"/>
          </p:cNvSpPr>
          <p:nvPr/>
        </p:nvSpPr>
        <p:spPr bwMode="auto">
          <a:xfrm>
            <a:off x="4128394" y="3625006"/>
            <a:ext cx="1225231" cy="791956"/>
          </a:xfrm>
          <a:prstGeom prst="rightArrow">
            <a:avLst>
              <a:gd name="adj1" fmla="val 50000"/>
              <a:gd name="adj2" fmla="val 386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he-IL" sz="1799">
                <a:solidFill>
                  <a:srgbClr val="000000"/>
                </a:solidFill>
              </a:rPr>
              <a:t>Sort</a:t>
            </a: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64164"/>
            <a:ext cx="1650570" cy="230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Line 7"/>
          <p:cNvSpPr>
            <a:spLocks noChangeShapeType="1"/>
          </p:cNvSpPr>
          <p:nvPr/>
        </p:nvSpPr>
        <p:spPr bwMode="auto">
          <a:xfrm flipH="1">
            <a:off x="7848601" y="4114800"/>
            <a:ext cx="1079219" cy="0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799"/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8977614" y="3926473"/>
            <a:ext cx="438036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34825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FB040077-36E5-4961-BD2C-38401FEAC64D}" type="slidenum">
              <a:rPr lang="he-IL" altLang="he-IL" sz="1400">
                <a:solidFill>
                  <a:srgbClr val="000000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150</a:t>
            </a:fld>
            <a:endParaRPr lang="en-US" altLang="he-IL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1" y="1735876"/>
            <a:ext cx="8227457" cy="749105"/>
          </a:xfrm>
        </p:spPr>
        <p:txBody>
          <a:bodyPr>
            <a:normAutofit/>
          </a:bodyPr>
          <a:lstStyle/>
          <a:p>
            <a:pPr marL="449128" indent="-449128"/>
            <a:r>
              <a:rPr lang="en-US" altLang="he-IL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Equal-width discretization: 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46" y="2638721"/>
            <a:ext cx="2083844" cy="230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4419600" y="2700222"/>
            <a:ext cx="7162800" cy="86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2499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altLang="he-IL" sz="24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intervals cut point: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24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25+(35-25)/2 = 30 </a:t>
            </a:r>
          </a:p>
        </p:txBody>
      </p:sp>
      <p:sp>
        <p:nvSpPr>
          <p:cNvPr id="36870" name="AutoShape 7"/>
          <p:cNvSpPr>
            <a:spLocks noChangeArrowheads="1"/>
          </p:cNvSpPr>
          <p:nvPr/>
        </p:nvSpPr>
        <p:spPr bwMode="auto">
          <a:xfrm>
            <a:off x="4495800" y="4063171"/>
            <a:ext cx="2072734" cy="720537"/>
          </a:xfrm>
          <a:prstGeom prst="wedgeEllipseCallout">
            <a:avLst>
              <a:gd name="adj1" fmla="val 5523"/>
              <a:gd name="adj2" fmla="val -93750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he-IL" sz="3199" dirty="0">
                <a:solidFill>
                  <a:srgbClr val="000000"/>
                </a:solidFill>
              </a:rPr>
              <a:t>Width</a:t>
            </a:r>
          </a:p>
        </p:txBody>
      </p:sp>
      <p:sp>
        <p:nvSpPr>
          <p:cNvPr id="36872" name="AutoShape 14"/>
          <p:cNvSpPr>
            <a:spLocks/>
          </p:cNvSpPr>
          <p:nvPr/>
        </p:nvSpPr>
        <p:spPr bwMode="auto">
          <a:xfrm rot="5400000">
            <a:off x="5518197" y="2956269"/>
            <a:ext cx="181271" cy="1279136"/>
          </a:xfrm>
          <a:prstGeom prst="rightBrace">
            <a:avLst>
              <a:gd name="adj1" fmla="val 63214"/>
              <a:gd name="adj2" fmla="val 4772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he-IL" sz="1799">
              <a:solidFill>
                <a:srgbClr val="000000"/>
              </a:solidFill>
            </a:endParaRPr>
          </a:p>
        </p:txBody>
      </p:sp>
      <p:sp>
        <p:nvSpPr>
          <p:cNvPr id="36873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1E19C4CD-977D-4188-94F3-C28AE181A4EB}" type="slidenum">
              <a:rPr lang="he-IL" altLang="he-IL" sz="1400">
                <a:solidFill>
                  <a:srgbClr val="000000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151</a:t>
            </a:fld>
            <a:endParaRPr lang="en-US" altLang="he-IL" sz="1400">
              <a:solidFill>
                <a:srgbClr val="000000"/>
              </a:solidFill>
            </a:endParaRPr>
          </a:p>
        </p:txBody>
      </p:sp>
      <p:sp>
        <p:nvSpPr>
          <p:cNvPr id="36874" name="TextBox 1"/>
          <p:cNvSpPr txBox="1">
            <a:spLocks noChangeArrowheads="1"/>
          </p:cNvSpPr>
          <p:nvPr/>
        </p:nvSpPr>
        <p:spPr bwMode="auto">
          <a:xfrm>
            <a:off x="7467601" y="3931732"/>
            <a:ext cx="2375869" cy="74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1: X≤30</a:t>
            </a:r>
          </a:p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2:  X&gt;30</a:t>
            </a:r>
            <a:endParaRPr lang="he-IL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70927"/>
            <a:ext cx="9601200" cy="794672"/>
          </a:xfrm>
        </p:spPr>
        <p:txBody>
          <a:bodyPr>
            <a:noAutofit/>
          </a:bodyPr>
          <a:lstStyle/>
          <a:p>
            <a:r>
              <a:rPr lang="en-US" altLang="he-IL" sz="3999" b="1" dirty="0"/>
              <a:t>Discretization - Example</a:t>
            </a:r>
          </a:p>
        </p:txBody>
      </p:sp>
    </p:spTree>
    <p:extLst>
      <p:ext uri="{BB962C8B-B14F-4D97-AF65-F5344CB8AC3E}">
        <p14:creationId xmlns:p14="http://schemas.microsoft.com/office/powerpoint/2010/main" val="87188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4916" y="152400"/>
            <a:ext cx="8227457" cy="883234"/>
          </a:xfrm>
        </p:spPr>
        <p:txBody>
          <a:bodyPr/>
          <a:lstStyle/>
          <a:p>
            <a:pPr eaLnBrk="1" hangingPunct="1"/>
            <a:r>
              <a:rPr lang="en-US" altLang="he-IL" b="1" dirty="0"/>
              <a:t>Discretization Algorithm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1600" y="1188035"/>
            <a:ext cx="8360772" cy="5472275"/>
          </a:xfrm>
        </p:spPr>
        <p:txBody>
          <a:bodyPr>
            <a:normAutofit/>
          </a:bodyPr>
          <a:lstStyle/>
          <a:p>
            <a:pPr algn="l" rtl="0" eaLnBrk="1" hangingPunct="1">
              <a:lnSpc>
                <a:spcPct val="120000"/>
              </a:lnSpc>
            </a:pPr>
            <a:r>
              <a:rPr lang="en-US" altLang="he-IL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Notation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entire set of instances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attribute (feature)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threshold (partition boundary)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2199" b="1" i="1" baseline="-2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set of instances below the threshold (</a:t>
            </a:r>
            <a:r>
              <a:rPr lang="en-US" altLang="he-IL" sz="219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he-IL" sz="2199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T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2199" b="1" i="1" baseline="-2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set of instances above the threshold (</a:t>
            </a:r>
            <a:r>
              <a:rPr lang="en-US" altLang="he-IL" sz="219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&gt; T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 rtl="0" eaLnBrk="1" hangingPunct="1">
              <a:lnSpc>
                <a:spcPct val="120000"/>
              </a:lnSpc>
            </a:pPr>
            <a:r>
              <a:rPr lang="en-US" altLang="he-IL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induced by T:</a:t>
            </a:r>
            <a:endParaRPr lang="he-IL" altLang="he-IL" sz="2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lnSpc>
                <a:spcPct val="120000"/>
              </a:lnSpc>
            </a:pPr>
            <a:endParaRPr lang="he-IL" altLang="he-IL" sz="2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r>
              <a:rPr lang="en-US" altLang="he-IL" sz="24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Gain:</a:t>
            </a:r>
          </a:p>
          <a:p>
            <a:pPr lvl="1" algn="l" rtl="0" eaLnBrk="1" hangingPunct="1"/>
            <a:r>
              <a:rPr lang="en-US" altLang="he-IL" sz="249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(A,T;S) = E(S) - E(A,T;S)</a:t>
            </a:r>
          </a:p>
        </p:txBody>
      </p:sp>
      <p:graphicFrame>
        <p:nvGraphicFramePr>
          <p:cNvPr id="38916" name="Object 4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3048001" y="4572000"/>
          <a:ext cx="4739041" cy="89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7" name="משוואה" r:id="rId4" imgW="2222500" imgH="419100" progId="Equation.3">
                  <p:embed/>
                </p:oleObj>
              </mc:Choice>
              <mc:Fallback>
                <p:oleObj name="משוואה" r:id="rId4" imgW="2222500" imgH="419100" progId="Equation.3">
                  <p:embed/>
                  <p:pic>
                    <p:nvPicPr>
                      <p:cNvPr id="389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1" y="4572000"/>
                        <a:ext cx="4739041" cy="89353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A64A59D3-B2E7-493E-8E53-8B90F5017836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152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16671630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10889146" cy="858592"/>
          </a:xfrm>
        </p:spPr>
        <p:txBody>
          <a:bodyPr>
            <a:normAutofit/>
          </a:bodyPr>
          <a:lstStyle/>
          <a:p>
            <a:r>
              <a:rPr lang="en-US" altLang="he-IL" b="1" dirty="0"/>
              <a:t>Discretization Algorithm – Example</a:t>
            </a:r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45" y="3141095"/>
            <a:ext cx="8062400" cy="309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64745" y="1419148"/>
            <a:ext cx="9882644" cy="144657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he-IL" sz="111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 continuous attribute (Temperature).</a:t>
            </a:r>
            <a:endParaRPr lang="en-US" altLang="he-IL" sz="1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he-IL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must make it discrete by splitting it at some threshold. </a:t>
            </a:r>
          </a:p>
          <a:p>
            <a:pPr>
              <a:lnSpc>
                <a:spcPct val="80000"/>
              </a:lnSpc>
            </a:pPr>
            <a:r>
              <a:rPr lang="en-US" altLang="he-IL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find the threshold?</a:t>
            </a:r>
          </a:p>
        </p:txBody>
      </p:sp>
      <p:pic>
        <p:nvPicPr>
          <p:cNvPr id="40965" name="Picture 7" descr="MCj0434411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977" y="2142438"/>
            <a:ext cx="969710" cy="100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8022DA6F-6072-4EF5-AD4E-A2F0466B4D72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153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293421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טבלה 5"/>
          <p:cNvGraphicFramePr>
            <a:graphicFrameLocks noGrp="1"/>
          </p:cNvGraphicFramePr>
          <p:nvPr>
            <p:extLst/>
          </p:nvPr>
        </p:nvGraphicFramePr>
        <p:xfrm>
          <a:off x="1946562" y="2057400"/>
          <a:ext cx="7270444" cy="3528098"/>
        </p:xfrm>
        <a:graphic>
          <a:graphicData uri="http://schemas.openxmlformats.org/drawingml/2006/table">
            <a:tbl>
              <a:tblPr rtl="1" firstRow="1" bandRow="1">
                <a:tableStyleId>{1E171933-4619-4E11-9A3F-F7608DF75F80}</a:tableStyleId>
              </a:tblPr>
              <a:tblGrid>
                <a:gridCol w="2602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4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14">
                <a:tc>
                  <a:txBody>
                    <a:bodyPr/>
                    <a:lstStyle/>
                    <a:p>
                      <a:pPr rtl="1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Decision (Class)</a:t>
                      </a:r>
                      <a:endParaRPr lang="he-IL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he-IL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Weekend</a:t>
                      </a:r>
                      <a:endParaRPr lang="he-IL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rtl="1"/>
                      <a:r>
                        <a:rPr lang="en-US" sz="2400" b="1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b="1" dirty="0">
                        <a:solidFill>
                          <a:srgbClr val="7030A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25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W23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b="1" dirty="0">
                        <a:solidFill>
                          <a:srgbClr val="7030A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28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W20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rtl="1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28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W22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30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W25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32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W24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rtl="1"/>
                      <a:r>
                        <a:rPr lang="en-US" sz="2400" b="1" dirty="0">
                          <a:solidFill>
                            <a:srgbClr val="0000FF"/>
                          </a:solidFill>
                        </a:rPr>
                        <a:t>Cinema</a:t>
                      </a:r>
                      <a:endParaRPr lang="he-IL" sz="24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35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W21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1468057" y="1143001"/>
            <a:ext cx="8227457" cy="53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799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the data set by temperature attribute:</a:t>
            </a:r>
          </a:p>
        </p:txBody>
      </p:sp>
      <p:sp>
        <p:nvSpPr>
          <p:cNvPr id="430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02C57544-03A2-43F5-8B07-D73D373CA537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154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105149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6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371600"/>
            <a:ext cx="7270443" cy="454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99D04837-39D4-4B73-A199-79050D2273E7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155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281123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333252"/>
            <a:ext cx="7127605" cy="445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AutoShape 5"/>
          <p:cNvSpPr>
            <a:spLocks noChangeArrowheads="1"/>
          </p:cNvSpPr>
          <p:nvPr/>
        </p:nvSpPr>
        <p:spPr bwMode="auto">
          <a:xfrm>
            <a:off x="2590800" y="533401"/>
            <a:ext cx="914162" cy="609441"/>
          </a:xfrm>
          <a:prstGeom prst="wedgeEllipseCallout">
            <a:avLst>
              <a:gd name="adj1" fmla="val 125762"/>
              <a:gd name="adj2" fmla="val 208266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999" dirty="0"/>
              <a:t>2/3</a:t>
            </a:r>
          </a:p>
        </p:txBody>
      </p:sp>
      <p:sp>
        <p:nvSpPr>
          <p:cNvPr id="4710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A6DF3D4D-BEDA-4169-A572-88B1CA8D1ABC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156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13857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115" y="1845089"/>
            <a:ext cx="8890859" cy="338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AutoShape 6"/>
          <p:cNvSpPr>
            <a:spLocks noChangeArrowheads="1"/>
          </p:cNvSpPr>
          <p:nvPr/>
        </p:nvSpPr>
        <p:spPr bwMode="auto">
          <a:xfrm>
            <a:off x="8686800" y="1008488"/>
            <a:ext cx="914162" cy="609441"/>
          </a:xfrm>
          <a:prstGeom prst="wedgeEllipseCallout">
            <a:avLst>
              <a:gd name="adj1" fmla="val 72569"/>
              <a:gd name="adj2" fmla="val 150782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999" dirty="0"/>
              <a:t>1/6</a:t>
            </a:r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D1C03253-8900-4E1C-BE11-7A7A2406ED80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157</a:t>
            </a:fld>
            <a:endParaRPr lang="en-US" altLang="he-IL" sz="1400"/>
          </a:p>
        </p:txBody>
      </p:sp>
      <p:sp>
        <p:nvSpPr>
          <p:cNvPr id="49158" name="AutoShape 6"/>
          <p:cNvSpPr>
            <a:spLocks noChangeArrowheads="1"/>
          </p:cNvSpPr>
          <p:nvPr/>
        </p:nvSpPr>
        <p:spPr bwMode="auto">
          <a:xfrm>
            <a:off x="6934200" y="980779"/>
            <a:ext cx="1655332" cy="609441"/>
          </a:xfrm>
          <a:prstGeom prst="wedgeEllipseCallout">
            <a:avLst>
              <a:gd name="adj1" fmla="val 50198"/>
              <a:gd name="adj2" fmla="val 197764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600" dirty="0"/>
              <a:t>0.39+0.53</a:t>
            </a:r>
          </a:p>
        </p:txBody>
      </p:sp>
    </p:spTree>
    <p:extLst>
      <p:ext uri="{BB962C8B-B14F-4D97-AF65-F5344CB8AC3E}">
        <p14:creationId xmlns:p14="http://schemas.microsoft.com/office/powerpoint/2010/main" val="107683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399" y="1301031"/>
            <a:ext cx="10418844" cy="4996149"/>
          </a:xfrm>
        </p:spPr>
        <p:txBody>
          <a:bodyPr>
            <a:noAutofit/>
          </a:bodyPr>
          <a:lstStyle/>
          <a:p>
            <a:pPr algn="l" rtl="0" eaLnBrk="1" hangingPunct="1"/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E(S) = -(2/6)*log</a:t>
            </a:r>
            <a:r>
              <a:rPr lang="en-US" altLang="he-I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(2/6)-(1/6)*log</a:t>
            </a:r>
            <a:r>
              <a:rPr lang="en-US" altLang="he-I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(1/6)-(3/6)*log</a:t>
            </a:r>
            <a:r>
              <a:rPr lang="en-US" altLang="he-I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he-IL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3/6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)=1.46</a:t>
            </a: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buFontTx/>
              <a:buNone/>
            </a:pPr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splitting point is </a:t>
            </a:r>
            <a:r>
              <a:rPr lang="en-US" altLang="he-IL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that the attribute will now have two values: </a:t>
            </a:r>
            <a:r>
              <a:rPr lang="en-US" altLang="he-IL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&lt;=32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he-IL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&gt;32</a:t>
            </a:r>
          </a:p>
        </p:txBody>
      </p:sp>
      <p:pic>
        <p:nvPicPr>
          <p:cNvPr id="512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098" y="2708463"/>
            <a:ext cx="7343449" cy="235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6" descr="MCj0429827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557" y="4038601"/>
            <a:ext cx="1118896" cy="136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AutoShape 6"/>
          <p:cNvSpPr>
            <a:spLocks noChangeAspect="1" noChangeArrowheads="1"/>
          </p:cNvSpPr>
          <p:nvPr/>
        </p:nvSpPr>
        <p:spPr bwMode="auto">
          <a:xfrm>
            <a:off x="2352064" y="2708463"/>
            <a:ext cx="7343449" cy="235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5120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7BF9656-FA4C-47E6-BD9E-850363B9F67A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158</a:t>
            </a:fld>
            <a:endParaRPr lang="en-US" altLang="he-IL" sz="1400"/>
          </a:p>
        </p:txBody>
      </p:sp>
      <p:sp>
        <p:nvSpPr>
          <p:cNvPr id="51208" name="AutoShape 6"/>
          <p:cNvSpPr>
            <a:spLocks noChangeArrowheads="1"/>
          </p:cNvSpPr>
          <p:nvPr/>
        </p:nvSpPr>
        <p:spPr bwMode="auto">
          <a:xfrm>
            <a:off x="8608544" y="1755194"/>
            <a:ext cx="3052112" cy="587366"/>
          </a:xfrm>
          <a:prstGeom prst="wedgeEllipseCallout">
            <a:avLst>
              <a:gd name="adj1" fmla="val -132164"/>
              <a:gd name="adj2" fmla="val 206510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0.17*0+ 0.83*1.37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he-IL" sz="1600" dirty="0"/>
          </a:p>
        </p:txBody>
      </p:sp>
    </p:spTree>
    <p:extLst>
      <p:ext uri="{BB962C8B-B14F-4D97-AF65-F5344CB8AC3E}">
        <p14:creationId xmlns:p14="http://schemas.microsoft.com/office/powerpoint/2010/main" val="345036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learning process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159</a:t>
            </a:fld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18BCC-B61F-4F4F-AFA7-57775C0E2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64" y="1690688"/>
            <a:ext cx="11160286" cy="371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80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-72976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Small Examples</a:t>
            </a:r>
          </a:p>
        </p:txBody>
      </p:sp>
      <p:grpSp>
        <p:nvGrpSpPr>
          <p:cNvPr id="19462" name="Group 10"/>
          <p:cNvGrpSpPr>
            <a:grpSpLocks/>
          </p:cNvGrpSpPr>
          <p:nvPr/>
        </p:nvGrpSpPr>
        <p:grpSpPr bwMode="auto">
          <a:xfrm>
            <a:off x="1066800" y="1250888"/>
            <a:ext cx="5024716" cy="3051968"/>
            <a:chOff x="1104" y="720"/>
            <a:chExt cx="3166" cy="1923"/>
          </a:xfrm>
        </p:grpSpPr>
        <p:pic>
          <p:nvPicPr>
            <p:cNvPr id="1946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720"/>
              <a:ext cx="3166" cy="1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9" name="Rectangle 8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19465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A46FC-1FB6-4AD1-B608-37E8CE6A07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B3EC-1230-4C5D-B0D4-CF19FB885533}" type="datetime1">
              <a:rPr lang="en-US" smtClean="0"/>
              <a:t>11/6/2021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42189" y="5494398"/>
                <a:ext cx="487680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189" y="5494398"/>
                <a:ext cx="4876801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11DBD9-59EA-4272-B215-9310BC2336BC}"/>
                  </a:ext>
                </a:extLst>
              </p:cNvPr>
              <p:cNvSpPr/>
              <p:nvPr/>
            </p:nvSpPr>
            <p:spPr>
              <a:xfrm>
                <a:off x="2514252" y="4723029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11DBD9-59EA-4272-B215-9310BC233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52" y="4723029"/>
                <a:ext cx="2983381" cy="763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9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- Examples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a calculator? </a:t>
                </a: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997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294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- Examples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a calculator? </a:t>
                </a:r>
              </a:p>
              <a:p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Answer: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322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997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7636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-72976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Small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60581" y="1277511"/>
            <a:ext cx="8379817" cy="1798373"/>
            <a:chOff x="1058992" y="1277510"/>
            <a:chExt cx="8379817" cy="1798373"/>
          </a:xfrm>
        </p:grpSpPr>
        <p:pic>
          <p:nvPicPr>
            <p:cNvPr id="1945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787"/>
            <a:stretch>
              <a:fillRect/>
            </a:stretch>
          </p:blipFill>
          <p:spPr bwMode="auto">
            <a:xfrm>
              <a:off x="1058992" y="1277510"/>
              <a:ext cx="8379817" cy="167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54" t="67632" r="20909" b="17746"/>
            <a:stretch>
              <a:fillRect/>
            </a:stretch>
          </p:blipFill>
          <p:spPr bwMode="auto">
            <a:xfrm>
              <a:off x="6811650" y="2466442"/>
              <a:ext cx="1142702" cy="60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5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A46FC-1FB6-4AD1-B608-37E8CE6A07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B3EC-1230-4C5D-B0D4-CF19FB885533}" type="datetime1">
              <a:rPr lang="en-US" smtClean="0"/>
              <a:t>11/6/2021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627108-1C61-462F-A1C9-674D82666C4F}"/>
              </a:ext>
            </a:extLst>
          </p:cNvPr>
          <p:cNvSpPr/>
          <p:nvPr/>
        </p:nvSpPr>
        <p:spPr>
          <a:xfrm>
            <a:off x="3237722" y="2466443"/>
            <a:ext cx="4795935" cy="694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31FA8-7A3B-4870-9417-2D66A4ADA498}"/>
              </a:ext>
            </a:extLst>
          </p:cNvPr>
          <p:cNvSpPr txBox="1"/>
          <p:nvPr/>
        </p:nvSpPr>
        <p:spPr>
          <a:xfrm>
            <a:off x="3237722" y="2584142"/>
            <a:ext cx="429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7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 Theory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DB9F7-77C8-4D47-BDBF-731B4C4B7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" name="Picture 2" descr="Introduction to Information Theory - 2021">
            <a:extLst>
              <a:ext uri="{FF2B5EF4-FFF2-40B4-BE49-F238E27FC236}">
                <a16:creationId xmlns:a16="http://schemas.microsoft.com/office/drawing/2014/main" id="{26FD84EA-F375-4FA2-B04D-7DCD23786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45" y="1372603"/>
            <a:ext cx="5088489" cy="52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48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-72976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Small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60581" y="1277511"/>
            <a:ext cx="8379817" cy="1798373"/>
            <a:chOff x="1058992" y="1277510"/>
            <a:chExt cx="8379817" cy="1798373"/>
          </a:xfrm>
        </p:grpSpPr>
        <p:pic>
          <p:nvPicPr>
            <p:cNvPr id="1945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787"/>
            <a:stretch>
              <a:fillRect/>
            </a:stretch>
          </p:blipFill>
          <p:spPr bwMode="auto">
            <a:xfrm>
              <a:off x="1058992" y="1277510"/>
              <a:ext cx="8379817" cy="167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54" t="67632" r="20909" b="17746"/>
            <a:stretch>
              <a:fillRect/>
            </a:stretch>
          </p:blipFill>
          <p:spPr bwMode="auto">
            <a:xfrm>
              <a:off x="6811650" y="2466442"/>
              <a:ext cx="1142702" cy="60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5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A46FC-1FB6-4AD1-B608-37E8CE6A07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B3EC-1230-4C5D-B0D4-CF19FB885533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9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Entropy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 (X) = 0 if and only if the outcome is deterministic (all p(x) but one are zero): – 0*log 0 - 1* log 1 = 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H(X)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log [number of outcomes]. H(X) is a maximum, when all outcomes are equiprobable: max H (X) = log [number of outcomes] </a:t>
                </a:r>
                <a:endParaRPr lang="he-I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all the outcomes have the same probability, then H (X) is a monotonic increasing function of the number of outcomes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1163" t="-2381" r="-1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42436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Example </a:t>
            </a:r>
            <a:br>
              <a:rPr lang="en-US" dirty="0"/>
            </a:br>
            <a:r>
              <a:rPr lang="en-US" dirty="0"/>
              <a:t>Calculating </a:t>
            </a:r>
            <a:r>
              <a:rPr lang="en-US" i="1" dirty="0"/>
              <a:t>H(Test) </a:t>
            </a:r>
            <a:r>
              <a:rPr lang="en-US" dirty="0"/>
              <a:t>and </a:t>
            </a:r>
            <a:r>
              <a:rPr lang="en-US" i="1" dirty="0"/>
              <a:t>H(Disease)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681094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22</a:t>
            </a:fld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A3252-7676-47C4-9B3C-38BDAC1F9F60}"/>
              </a:ext>
            </a:extLst>
          </p:cNvPr>
          <p:cNvSpPr/>
          <p:nvPr/>
        </p:nvSpPr>
        <p:spPr>
          <a:xfrm>
            <a:off x="1023257" y="370035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H(Test) = ? </a:t>
            </a:r>
          </a:p>
          <a:p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H(Disease) = ? </a:t>
            </a:r>
            <a:endParaRPr lang="he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1B0569-0892-44DF-BC04-8D74B5C0825B}"/>
                  </a:ext>
                </a:extLst>
              </p:cNvPr>
              <p:cNvSpPr/>
              <p:nvPr/>
            </p:nvSpPr>
            <p:spPr>
              <a:xfrm>
                <a:off x="8961705" y="2026816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1B0569-0892-44DF-BC04-8D74B5C08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705" y="2026816"/>
                <a:ext cx="2983381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442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Example </a:t>
            </a:r>
            <a:br>
              <a:rPr lang="en-US" dirty="0"/>
            </a:br>
            <a:r>
              <a:rPr lang="en-US" dirty="0"/>
              <a:t>Calculating </a:t>
            </a:r>
            <a:r>
              <a:rPr lang="en-US" i="1" dirty="0"/>
              <a:t>H(Test) </a:t>
            </a:r>
            <a:r>
              <a:rPr lang="en-US" dirty="0"/>
              <a:t>and </a:t>
            </a:r>
            <a:r>
              <a:rPr lang="en-US" i="1" dirty="0"/>
              <a:t>H(Disease)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741846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025279"/>
                  </p:ext>
                </p:extLst>
              </p:nvPr>
            </p:nvGraphicFramePr>
            <p:xfrm>
              <a:off x="595607" y="3865691"/>
              <a:ext cx="10657110" cy="17729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71897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275359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520262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66427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H(Test)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737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he-IL" b="1" dirty="0"/>
                            <a:t>0.971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0.6*0.737=0.4422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0.4*1.322=0.529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-p(test)*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025279"/>
                  </p:ext>
                </p:extLst>
              </p:nvPr>
            </p:nvGraphicFramePr>
            <p:xfrm>
              <a:off x="595607" y="3865691"/>
              <a:ext cx="10657110" cy="17729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71897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275359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520262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66427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H(Test)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98894" t="-117593" r="-189381" b="-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17150" t="-117593" r="-106763" b="-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00458" t="-117593" r="-1144" b="-70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he-IL" b="1" dirty="0"/>
                            <a:t>0.971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0.6*0.737=0.4422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0.4*1.322=0.529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00458" t="-385246" r="-114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9CB1513-EAD6-45DA-966E-72015C54636D}"/>
              </a:ext>
            </a:extLst>
          </p:cNvPr>
          <p:cNvSpPr/>
          <p:nvPr/>
        </p:nvSpPr>
        <p:spPr>
          <a:xfrm>
            <a:off x="8705461" y="4168628"/>
            <a:ext cx="1079238" cy="984855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Entropy of Test</a:t>
            </a:r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B69F81-D534-45FE-87C6-558F4CAC98DF}"/>
                  </a:ext>
                </a:extLst>
              </p:cNvPr>
              <p:cNvSpPr/>
              <p:nvPr/>
            </p:nvSpPr>
            <p:spPr>
              <a:xfrm>
                <a:off x="8961705" y="2026816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B69F81-D534-45FE-87C6-558F4CAC9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705" y="2026816"/>
                <a:ext cx="2983381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141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Example </a:t>
            </a:r>
            <a:br>
              <a:rPr lang="en-US" dirty="0"/>
            </a:br>
            <a:r>
              <a:rPr lang="en-US" dirty="0"/>
              <a:t>Calculating </a:t>
            </a:r>
            <a:r>
              <a:rPr lang="en-US" i="1" dirty="0"/>
              <a:t>H(Test) </a:t>
            </a:r>
            <a:r>
              <a:rPr lang="en-US" dirty="0"/>
              <a:t>and </a:t>
            </a:r>
            <a:r>
              <a:rPr lang="en-US" i="1" dirty="0"/>
              <a:t>H(Disease)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215869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987580"/>
                  </p:ext>
                </p:extLst>
              </p:nvPr>
            </p:nvGraphicFramePr>
            <p:xfrm>
              <a:off x="141515" y="3772105"/>
              <a:ext cx="11908969" cy="17729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303836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3077054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816309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97724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0.5*1=0.5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0.5*1=0.5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987580"/>
                  </p:ext>
                </p:extLst>
              </p:nvPr>
            </p:nvGraphicFramePr>
            <p:xfrm>
              <a:off x="141515" y="3772105"/>
              <a:ext cx="11908969" cy="17729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303836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3077054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816309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97724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99206" t="-116514" r="-189484" b="-69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17316" t="-116514" r="-106710" b="-69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99796" t="-116514" r="-818" b="-69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0.5*1=0.5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0.5*1=0.5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99796" t="-386885" r="-81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F4BBFD6-BDCB-4A00-A338-134C2495C3C6}"/>
              </a:ext>
            </a:extLst>
          </p:cNvPr>
          <p:cNvSpPr/>
          <p:nvPr/>
        </p:nvSpPr>
        <p:spPr>
          <a:xfrm>
            <a:off x="9171992" y="4166169"/>
            <a:ext cx="1079238" cy="984855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Entropy of Disease</a:t>
            </a:r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6246F9-F3C1-4849-8857-47DDCBDF7F19}"/>
                  </a:ext>
                </a:extLst>
              </p:cNvPr>
              <p:cNvSpPr/>
              <p:nvPr/>
            </p:nvSpPr>
            <p:spPr>
              <a:xfrm>
                <a:off x="8915052" y="2084752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6246F9-F3C1-4849-8857-47DDCBDF7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052" y="2084752"/>
                <a:ext cx="2983381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51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580" y="220068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Examples</a:t>
            </a:r>
          </a:p>
        </p:txBody>
      </p:sp>
      <p:sp>
        <p:nvSpPr>
          <p:cNvPr id="21507" name="Rectangle 12"/>
          <p:cNvSpPr>
            <a:spLocks noChangeArrowheads="1"/>
          </p:cNvSpPr>
          <p:nvPr/>
        </p:nvSpPr>
        <p:spPr bwMode="auto">
          <a:xfrm>
            <a:off x="1525193" y="583354"/>
            <a:ext cx="184683" cy="36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1508" name="Rectangle 62"/>
          <p:cNvSpPr>
            <a:spLocks noChangeArrowheads="1"/>
          </p:cNvSpPr>
          <p:nvPr/>
        </p:nvSpPr>
        <p:spPr bwMode="auto">
          <a:xfrm>
            <a:off x="1525193" y="583354"/>
            <a:ext cx="184683" cy="36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21509" name="Picture 8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259" y="2034668"/>
            <a:ext cx="8532178" cy="299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AutoShape 896"/>
          <p:cNvSpPr>
            <a:spLocks noChangeArrowheads="1"/>
          </p:cNvSpPr>
          <p:nvPr/>
        </p:nvSpPr>
        <p:spPr bwMode="auto">
          <a:xfrm>
            <a:off x="9383996" y="2569685"/>
            <a:ext cx="1191861" cy="559542"/>
          </a:xfrm>
          <a:prstGeom prst="wedgeEllipseCallout">
            <a:avLst>
              <a:gd name="adj1" fmla="val -60028"/>
              <a:gd name="adj2" fmla="val 6604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H(X)</a:t>
            </a:r>
          </a:p>
        </p:txBody>
      </p:sp>
      <p:sp>
        <p:nvSpPr>
          <p:cNvPr id="21511" name="AutoShape 897"/>
          <p:cNvSpPr>
            <a:spLocks noChangeArrowheads="1"/>
          </p:cNvSpPr>
          <p:nvPr/>
        </p:nvSpPr>
        <p:spPr bwMode="auto">
          <a:xfrm>
            <a:off x="9383996" y="4200695"/>
            <a:ext cx="1218883" cy="538523"/>
          </a:xfrm>
          <a:prstGeom prst="wedgeEllipseCallout">
            <a:avLst>
              <a:gd name="adj1" fmla="val -60028"/>
              <a:gd name="adj2" fmla="val 6604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H(Y)</a:t>
            </a:r>
          </a:p>
        </p:txBody>
      </p:sp>
      <p:sp>
        <p:nvSpPr>
          <p:cNvPr id="21516" name="מציין מיקום של מספר שקופית 1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BD34F8-1F23-474F-ACB8-5D862E9338A6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he-IL" sz="1400"/>
          </a:p>
        </p:txBody>
      </p:sp>
      <p:sp>
        <p:nvSpPr>
          <p:cNvPr id="21517" name="AutoShape 13"/>
          <p:cNvSpPr>
            <a:spLocks noChangeAspect="1" noChangeArrowheads="1"/>
          </p:cNvSpPr>
          <p:nvPr/>
        </p:nvSpPr>
        <p:spPr bwMode="auto">
          <a:xfrm>
            <a:off x="1906091" y="2057759"/>
            <a:ext cx="8532178" cy="299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F44A-FAC5-41DA-BF41-0F115D0D472C}" type="datetime1">
              <a:rPr lang="en-US" smtClean="0"/>
              <a:t>11/6/2021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80554D-6427-474B-908C-FC7A150A082B}"/>
              </a:ext>
            </a:extLst>
          </p:cNvPr>
          <p:cNvSpPr/>
          <p:nvPr/>
        </p:nvSpPr>
        <p:spPr>
          <a:xfrm>
            <a:off x="942392" y="2592776"/>
            <a:ext cx="9899779" cy="985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4439C8-9FB7-4265-8B4A-7645BCD8A3C1}"/>
              </a:ext>
            </a:extLst>
          </p:cNvPr>
          <p:cNvSpPr/>
          <p:nvPr/>
        </p:nvSpPr>
        <p:spPr>
          <a:xfrm>
            <a:off x="9573208" y="2159207"/>
            <a:ext cx="865061" cy="8209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52DC9D-0A14-4BCF-BC88-C24E338F4223}"/>
              </a:ext>
            </a:extLst>
          </p:cNvPr>
          <p:cNvSpPr/>
          <p:nvPr/>
        </p:nvSpPr>
        <p:spPr>
          <a:xfrm rot="16200000">
            <a:off x="8086067" y="1684837"/>
            <a:ext cx="624018" cy="119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A151C-06D2-4918-BD68-57865645B9A3}"/>
              </a:ext>
            </a:extLst>
          </p:cNvPr>
          <p:cNvSpPr/>
          <p:nvPr/>
        </p:nvSpPr>
        <p:spPr>
          <a:xfrm>
            <a:off x="942392" y="4222497"/>
            <a:ext cx="9899779" cy="985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79500F-CB9F-4B6B-A384-1BE63081552F}"/>
              </a:ext>
            </a:extLst>
          </p:cNvPr>
          <p:cNvSpPr/>
          <p:nvPr/>
        </p:nvSpPr>
        <p:spPr>
          <a:xfrm>
            <a:off x="9573208" y="3807590"/>
            <a:ext cx="865061" cy="8209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809703-70F3-407F-B869-CEEC44B26FA7}"/>
              </a:ext>
            </a:extLst>
          </p:cNvPr>
          <p:cNvSpPr/>
          <p:nvPr/>
        </p:nvSpPr>
        <p:spPr>
          <a:xfrm rot="16200000">
            <a:off x="8086067" y="3323889"/>
            <a:ext cx="624018" cy="119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76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580" y="220068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Examples</a:t>
            </a:r>
          </a:p>
        </p:txBody>
      </p:sp>
      <p:sp>
        <p:nvSpPr>
          <p:cNvPr id="21507" name="Rectangle 12"/>
          <p:cNvSpPr>
            <a:spLocks noChangeArrowheads="1"/>
          </p:cNvSpPr>
          <p:nvPr/>
        </p:nvSpPr>
        <p:spPr bwMode="auto">
          <a:xfrm>
            <a:off x="1525193" y="583354"/>
            <a:ext cx="184683" cy="36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1508" name="Rectangle 62"/>
          <p:cNvSpPr>
            <a:spLocks noChangeArrowheads="1"/>
          </p:cNvSpPr>
          <p:nvPr/>
        </p:nvSpPr>
        <p:spPr bwMode="auto">
          <a:xfrm>
            <a:off x="1525193" y="583354"/>
            <a:ext cx="184683" cy="36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21509" name="Picture 8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259" y="2034668"/>
            <a:ext cx="8532178" cy="299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AutoShape 896"/>
          <p:cNvSpPr>
            <a:spLocks noChangeArrowheads="1"/>
          </p:cNvSpPr>
          <p:nvPr/>
        </p:nvSpPr>
        <p:spPr bwMode="auto">
          <a:xfrm>
            <a:off x="9383996" y="2569685"/>
            <a:ext cx="1191861" cy="559542"/>
          </a:xfrm>
          <a:prstGeom prst="wedgeEllipseCallout">
            <a:avLst>
              <a:gd name="adj1" fmla="val -60028"/>
              <a:gd name="adj2" fmla="val 6604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H(X)</a:t>
            </a:r>
          </a:p>
        </p:txBody>
      </p:sp>
      <p:sp>
        <p:nvSpPr>
          <p:cNvPr id="21511" name="AutoShape 897"/>
          <p:cNvSpPr>
            <a:spLocks noChangeArrowheads="1"/>
          </p:cNvSpPr>
          <p:nvPr/>
        </p:nvSpPr>
        <p:spPr bwMode="auto">
          <a:xfrm>
            <a:off x="9383996" y="4200695"/>
            <a:ext cx="1218883" cy="538523"/>
          </a:xfrm>
          <a:prstGeom prst="wedgeEllipseCallout">
            <a:avLst>
              <a:gd name="adj1" fmla="val -60028"/>
              <a:gd name="adj2" fmla="val 6604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H(Y)</a:t>
            </a:r>
          </a:p>
        </p:txBody>
      </p:sp>
      <p:sp>
        <p:nvSpPr>
          <p:cNvPr id="21516" name="מציין מיקום של מספר שקופית 1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BD34F8-1F23-474F-ACB8-5D862E9338A6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he-IL" sz="1400"/>
          </a:p>
        </p:txBody>
      </p:sp>
      <p:sp>
        <p:nvSpPr>
          <p:cNvPr id="21517" name="AutoShape 13"/>
          <p:cNvSpPr>
            <a:spLocks noChangeAspect="1" noChangeArrowheads="1"/>
          </p:cNvSpPr>
          <p:nvPr/>
        </p:nvSpPr>
        <p:spPr bwMode="auto">
          <a:xfrm>
            <a:off x="1906091" y="2057759"/>
            <a:ext cx="8532178" cy="299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F44A-FAC5-41DA-BF41-0F115D0D472C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88485" y="1617518"/>
                <a:ext cx="9601200" cy="4191000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he-IL" sz="3999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he-IL" sz="3999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3999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he-IL" sz="3999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he-IL" sz="3999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he-IL" sz="3999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he-IL" sz="3999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he-IL" sz="3999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he-IL" sz="3999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he-IL" sz="3999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he-IL" sz="39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3999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he-IL" sz="3999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he-IL" sz="3999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en-US" altLang="he-IL" sz="3999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Y – discrete random variables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joint probability of x and 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he-IL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conditional probability of y given x</a:t>
                </a:r>
              </a:p>
              <a:p>
                <a:pPr marL="0" indent="0">
                  <a:buNone/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Interpretation: measure of uncertainty of Y, when X is given. </a:t>
                </a:r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88485" y="1617518"/>
                <a:ext cx="9601200" cy="4191000"/>
              </a:xfr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6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3AFA6F-D5A1-4D87-AFE4-CAAE4C5168C8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EF25-E4C2-48FA-8BDD-0DD340DAA341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Shannon’s Information Theory </a:t>
            </a:r>
            <a:br>
              <a:rPr lang="en-US" dirty="0"/>
            </a:br>
            <a:r>
              <a:rPr lang="en-US" dirty="0"/>
              <a:t>Basic Concepts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Conditional Entropy </a:t>
                </a:r>
                <a:endParaRPr lang="he-IL" dirty="0"/>
              </a:p>
              <a:p>
                <a:r>
                  <a:rPr lang="en-US" dirty="0"/>
                  <a:t>Goal: measure of uncertainty of Y, when X is given.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</a:p>
              <a:p>
                <a:pPr lvl="1"/>
                <a:r>
                  <a:rPr lang="en-US" dirty="0"/>
                  <a:t>X, Y - discrete random variables </a:t>
                </a:r>
              </a:p>
              <a:p>
                <a:pPr lvl="1"/>
                <a:r>
                  <a:rPr lang="en-US" dirty="0"/>
                  <a:t>p(</a:t>
                </a:r>
                <a:r>
                  <a:rPr lang="en-US" dirty="0" err="1"/>
                  <a:t>x,y</a:t>
                </a:r>
                <a:r>
                  <a:rPr lang="en-US" dirty="0"/>
                  <a:t>) – joint probability of x and y</a:t>
                </a:r>
              </a:p>
              <a:p>
                <a:pPr lvl="1"/>
                <a:r>
                  <a:rPr lang="en-US" dirty="0"/>
                  <a:t>p(</a:t>
                </a:r>
                <a:r>
                  <a:rPr lang="en-US" dirty="0" err="1"/>
                  <a:t>y|x</a:t>
                </a:r>
                <a:r>
                  <a:rPr lang="en-US" dirty="0"/>
                  <a:t>) – conditional probability of y given x </a:t>
                </a:r>
              </a:p>
              <a:p>
                <a:r>
                  <a:rPr lang="en-US" dirty="0"/>
                  <a:t>Properties of Conditional Entropy </a:t>
                </a:r>
                <a:endParaRPr lang="he-I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Y = f(X) then H(Y|X) = 0</a:t>
                </a:r>
                <a:endParaRPr lang="he-I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uncertainty of Y is never increased by knowledge of X: H (Y/X)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H(Y)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If X and Y are independent (or </a:t>
                </a: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Y not dependent on X </a:t>
                </a:r>
                <a:r>
                  <a:rPr lang="en-US" dirty="0"/>
                  <a:t>), then H(Y/X) = H(Y)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1052" t="-35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6042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i="1" dirty="0"/>
              <a:t>H(</a:t>
            </a:r>
            <a:r>
              <a:rPr lang="en-US" i="1" dirty="0" err="1"/>
              <a:t>Disease|Test</a:t>
            </a:r>
            <a:r>
              <a:rPr lang="en-US" i="1" dirty="0"/>
              <a:t>)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855223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29</a:t>
            </a:fld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A3252-7676-47C4-9B3C-38BDAC1F9F60}"/>
              </a:ext>
            </a:extLst>
          </p:cNvPr>
          <p:cNvSpPr/>
          <p:nvPr/>
        </p:nvSpPr>
        <p:spPr>
          <a:xfrm>
            <a:off x="1023257" y="370035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H(</a:t>
            </a:r>
            <a:r>
              <a:rPr lang="en-US" sz="2400" i="1" dirty="0" err="1"/>
              <a:t>Disease|Test</a:t>
            </a:r>
            <a:r>
              <a:rPr lang="en-US" sz="2400" i="1" dirty="0"/>
              <a:t>) 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= ? </a:t>
            </a:r>
          </a:p>
        </p:txBody>
      </p:sp>
    </p:spTree>
    <p:extLst>
      <p:ext uri="{BB962C8B-B14F-4D97-AF65-F5344CB8AC3E}">
        <p14:creationId xmlns:p14="http://schemas.microsoft.com/office/powerpoint/2010/main" val="324174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Information Theory?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678" cy="4351338"/>
          </a:xfrm>
        </p:spPr>
        <p:txBody>
          <a:bodyPr>
            <a:normAutofit/>
          </a:bodyPr>
          <a:lstStyle/>
          <a:p>
            <a:r>
              <a:rPr lang="en-US" dirty="0"/>
              <a:t>Data mining objectives –reminder</a:t>
            </a:r>
          </a:p>
          <a:p>
            <a:pPr lvl="1"/>
            <a:r>
              <a:rPr lang="en-US" dirty="0"/>
              <a:t>Identify valid, novel, potentially useful, and ultimately understandable </a:t>
            </a:r>
            <a:r>
              <a:rPr lang="en-US" u="sng" dirty="0"/>
              <a:t>patterns</a:t>
            </a:r>
            <a:r>
              <a:rPr lang="en-US" dirty="0"/>
              <a:t> in data</a:t>
            </a:r>
          </a:p>
          <a:p>
            <a:r>
              <a:rPr lang="en-US" dirty="0"/>
              <a:t>Any large dataset contains a potentially infinite amount of patterns</a:t>
            </a:r>
          </a:p>
          <a:p>
            <a:pPr lvl="1"/>
            <a:r>
              <a:rPr lang="en-US" dirty="0"/>
              <a:t>Most of them are </a:t>
            </a:r>
            <a:r>
              <a:rPr lang="en-US" u="sng" dirty="0"/>
              <a:t>not</a:t>
            </a:r>
            <a:r>
              <a:rPr lang="en-US" dirty="0"/>
              <a:t> valid (random), completely useless, or too complex to be understood properly.</a:t>
            </a:r>
          </a:p>
          <a:p>
            <a:r>
              <a:rPr lang="en-US" dirty="0"/>
              <a:t>We need objective criteria for inducing the </a:t>
            </a:r>
            <a:r>
              <a:rPr lang="en-US" u="sng" dirty="0"/>
              <a:t>most informative patterns</a:t>
            </a:r>
            <a:r>
              <a:rPr lang="en-US" dirty="0"/>
              <a:t> from data</a:t>
            </a:r>
          </a:p>
          <a:p>
            <a:r>
              <a:rPr lang="en-US" b="1" dirty="0"/>
              <a:t>Information theory </a:t>
            </a:r>
            <a:r>
              <a:rPr lang="en-US" dirty="0"/>
              <a:t>provides a nice formal framework for finding and evaluating patterns.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4815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1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72546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30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363842"/>
                  </p:ext>
                </p:extLst>
              </p:nvPr>
            </p:nvGraphicFramePr>
            <p:xfrm>
              <a:off x="595607" y="3865691"/>
              <a:ext cx="10657110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71897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275359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520262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66427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-p(test)*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363842"/>
                  </p:ext>
                </p:extLst>
              </p:nvPr>
            </p:nvGraphicFramePr>
            <p:xfrm>
              <a:off x="595607" y="3865691"/>
              <a:ext cx="10657110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71897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275359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520262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66427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00458" t="-308197" r="-114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A7E9AA-D1D9-4A6C-9F73-A8E1C86C3D18}"/>
                  </a:ext>
                </a:extLst>
              </p:cNvPr>
              <p:cNvSpPr/>
              <p:nvPr/>
            </p:nvSpPr>
            <p:spPr>
              <a:xfrm>
                <a:off x="8573061" y="1892993"/>
                <a:ext cx="3618939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A7E9AA-D1D9-4A6C-9F73-A8E1C86C3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61" y="1892993"/>
                <a:ext cx="3618939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455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1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042853"/>
              </p:ext>
            </p:extLst>
          </p:nvPr>
        </p:nvGraphicFramePr>
        <p:xfrm>
          <a:off x="71421" y="1642797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A7E9AA-D1D9-4A6C-9F73-A8E1C86C3D18}"/>
                  </a:ext>
                </a:extLst>
              </p:cNvPr>
              <p:cNvSpPr/>
              <p:nvPr/>
            </p:nvSpPr>
            <p:spPr>
              <a:xfrm>
                <a:off x="8573061" y="1892993"/>
                <a:ext cx="3618939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A7E9AA-D1D9-4A6C-9F73-A8E1C86C3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61" y="1892993"/>
                <a:ext cx="3618939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318575"/>
                  </p:ext>
                </p:extLst>
              </p:nvPr>
            </p:nvGraphicFramePr>
            <p:xfrm>
              <a:off x="55537" y="5029115"/>
              <a:ext cx="7051728" cy="169176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-log 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415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586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586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318575"/>
                  </p:ext>
                </p:extLst>
              </p:nvPr>
            </p:nvGraphicFramePr>
            <p:xfrm>
              <a:off x="55537" y="5029115"/>
              <a:ext cx="7051728" cy="169176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-log 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249" t="-60550" r="-189776" b="-10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09239" t="-60550" r="-106793" b="-10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249" t="-160550" r="-189776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09239" t="-160550" r="-106793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9EE8512-2CD9-424A-B2B5-1E8D5A11F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23670"/>
                  </p:ext>
                </p:extLst>
              </p:nvPr>
            </p:nvGraphicFramePr>
            <p:xfrm>
              <a:off x="6677066" y="2817932"/>
              <a:ext cx="5368754" cy="206286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25151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70696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51824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2108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-p(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415569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0.325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415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125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0.551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586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317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586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234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0.875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442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434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 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9EE8512-2CD9-424A-B2B5-1E8D5A11F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23670"/>
                  </p:ext>
                </p:extLst>
              </p:nvPr>
            </p:nvGraphicFramePr>
            <p:xfrm>
              <a:off x="6677066" y="2817932"/>
              <a:ext cx="5368754" cy="206286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25151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70696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51824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2108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-p(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0.325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956" t="-101176" r="-185766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159" t="-101176" r="-112971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0.551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956" t="-203571" r="-185766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159" t="-203571" r="-112971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0.875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956" t="-300000" r="-185766" b="-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159" t="-300000" r="-112971" b="-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 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818CC6F-A78B-4C03-B06F-751E6705A8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554088"/>
                  </p:ext>
                </p:extLst>
              </p:nvPr>
            </p:nvGraphicFramePr>
            <p:xfrm>
              <a:off x="71421" y="3199092"/>
              <a:ext cx="6515991" cy="175260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26429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1350223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82578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413552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-p(test)*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818CC6F-A78B-4C03-B06F-751E6705A8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554088"/>
                  </p:ext>
                </p:extLst>
              </p:nvPr>
            </p:nvGraphicFramePr>
            <p:xfrm>
              <a:off x="71421" y="3199092"/>
              <a:ext cx="6515991" cy="175260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26429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1350223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82578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413552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170455" t="-381967" r="-1010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79D4D9C-9D97-4F06-80BC-B394EE7CDA18}"/>
              </a:ext>
            </a:extLst>
          </p:cNvPr>
          <p:cNvSpPr/>
          <p:nvPr/>
        </p:nvSpPr>
        <p:spPr>
          <a:xfrm>
            <a:off x="7604449" y="5278972"/>
            <a:ext cx="1531503" cy="1077378"/>
          </a:xfrm>
          <a:prstGeom prst="wedgeRectCallout">
            <a:avLst>
              <a:gd name="adj1" fmla="val 229024"/>
              <a:gd name="adj2" fmla="val -10803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Conditional entropy of Disease/Test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303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2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206453"/>
              </p:ext>
            </p:extLst>
          </p:nvPr>
        </p:nvGraphicFramePr>
        <p:xfrm>
          <a:off x="1881560" y="1865983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32</a:t>
            </a:fld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B2AFD-F847-4E56-AB8D-02945565B7FD}"/>
              </a:ext>
            </a:extLst>
          </p:cNvPr>
          <p:cNvSpPr/>
          <p:nvPr/>
        </p:nvSpPr>
        <p:spPr>
          <a:xfrm>
            <a:off x="1023257" y="370035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H(</a:t>
            </a:r>
            <a:r>
              <a:rPr lang="en-US" sz="2400" i="1" dirty="0" err="1"/>
              <a:t>Test|Disease</a:t>
            </a:r>
            <a:r>
              <a:rPr lang="en-US" sz="2400" i="1" dirty="0"/>
              <a:t>) 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= ? </a:t>
            </a:r>
          </a:p>
        </p:txBody>
      </p:sp>
    </p:spTree>
    <p:extLst>
      <p:ext uri="{BB962C8B-B14F-4D97-AF65-F5344CB8AC3E}">
        <p14:creationId xmlns:p14="http://schemas.microsoft.com/office/powerpoint/2010/main" val="675778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2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421" y="1642797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6187855"/>
                  </p:ext>
                </p:extLst>
              </p:nvPr>
            </p:nvGraphicFramePr>
            <p:xfrm>
              <a:off x="55537" y="5029115"/>
              <a:ext cx="7051728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527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6187855"/>
                  </p:ext>
                </p:extLst>
              </p:nvPr>
            </p:nvGraphicFramePr>
            <p:xfrm>
              <a:off x="55537" y="5029115"/>
              <a:ext cx="7051728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106452" r="-1897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239" t="-106452" r="-106793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209836" r="-1897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239" t="-209836" r="-10679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309836" r="-18977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239" t="-309836" r="-10679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5279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818CC6F-A78B-4C03-B06F-751E6705A8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421" y="3199092"/>
              <a:ext cx="6515991" cy="175260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26429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1350223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82578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413552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-p(test)*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818CC6F-A78B-4C03-B06F-751E6705A8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421" y="3199092"/>
              <a:ext cx="6515991" cy="175260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26429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1350223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82578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413552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70455" t="-381967" r="-1010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95857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2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421" y="1642797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8374799"/>
                  </p:ext>
                </p:extLst>
              </p:nvPr>
            </p:nvGraphicFramePr>
            <p:xfrm>
              <a:off x="0" y="3333712"/>
              <a:ext cx="6752700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34239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143900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266410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527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8374799"/>
                  </p:ext>
                </p:extLst>
              </p:nvPr>
            </p:nvGraphicFramePr>
            <p:xfrm>
              <a:off x="0" y="3333712"/>
              <a:ext cx="6752700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34239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143900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266410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521" t="-106452" r="-189583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659" t="-106452" r="-106818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521" t="-209836" r="-18958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659" t="-209836" r="-1068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521" t="-309836" r="-18958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659" t="-309836" r="-10681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5279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5DEDDC1-1C16-4FD6-B76D-D08F226B56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840459"/>
                  </p:ext>
                </p:extLst>
              </p:nvPr>
            </p:nvGraphicFramePr>
            <p:xfrm>
              <a:off x="6808237" y="1565744"/>
              <a:ext cx="5094962" cy="250964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76735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617589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71002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-log 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737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5DEDDC1-1C16-4FD6-B76D-D08F226B56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840459"/>
                  </p:ext>
                </p:extLst>
              </p:nvPr>
            </p:nvGraphicFramePr>
            <p:xfrm>
              <a:off x="6808237" y="1565744"/>
              <a:ext cx="5094962" cy="250964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76735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617589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71002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-log 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93478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45" t="-71429" r="-19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09398" t="-71429" r="-107143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93478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45" t="-171429" r="-190000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09398" t="-171429" r="-10714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0E854BF-B5CC-4CF8-BFAF-C818554F28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345200"/>
                  </p:ext>
                </p:extLst>
              </p:nvPr>
            </p:nvGraphicFramePr>
            <p:xfrm>
              <a:off x="6885992" y="4335521"/>
              <a:ext cx="5250471" cy="227622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11379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3388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1983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58536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223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-p(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Test|Disease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415569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0.453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737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221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232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0.393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129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0.846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485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361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 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0E854BF-B5CC-4CF8-BFAF-C818554F28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345200"/>
                  </p:ext>
                </p:extLst>
              </p:nvPr>
            </p:nvGraphicFramePr>
            <p:xfrm>
              <a:off x="6885992" y="4335521"/>
              <a:ext cx="5250471" cy="227622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11379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3388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1983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58536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-p(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Test|Disease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0.453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546" t="-143529" r="-185130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798" t="-143529" r="-113734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0.393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546" t="-246429" r="-18513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798" t="-246429" r="-11373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0.846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546" t="-342353" r="-185130" b="-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798" t="-342353" r="-113734" b="-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 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A067813-AFE8-488B-A67F-BF4A63A77469}"/>
              </a:ext>
            </a:extLst>
          </p:cNvPr>
          <p:cNvSpPr/>
          <p:nvPr/>
        </p:nvSpPr>
        <p:spPr>
          <a:xfrm>
            <a:off x="10410078" y="246257"/>
            <a:ext cx="1621059" cy="978783"/>
          </a:xfrm>
          <a:prstGeom prst="wedgeRectCallout">
            <a:avLst>
              <a:gd name="adj1" fmla="val 31739"/>
              <a:gd name="adj2" fmla="val 5615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Conditional entropy of Disease/Test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8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10295" y="156505"/>
            <a:ext cx="8914328" cy="884008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 – Example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60" y="1025037"/>
            <a:ext cx="4266089" cy="108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8D4F13-82DE-4168-8986-1E8BA7B411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he-IL" sz="1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3297-1D56-4C65-A6D7-BB7482E5B39C}" type="datetime1">
              <a:rPr lang="en-US" smtClean="0"/>
              <a:t>11/6/2021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3269A-BC75-4146-B98B-9A211CFB5CED}"/>
              </a:ext>
            </a:extLst>
          </p:cNvPr>
          <p:cNvSpPr/>
          <p:nvPr/>
        </p:nvSpPr>
        <p:spPr>
          <a:xfrm>
            <a:off x="4014204" y="2310492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he-IL" dirty="0"/>
              <a:t>H(Y|X)=?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991146-3341-4DB5-9056-5B6138A19D85}"/>
              </a:ext>
            </a:extLst>
          </p:cNvPr>
          <p:cNvSpPr/>
          <p:nvPr/>
        </p:nvSpPr>
        <p:spPr>
          <a:xfrm rot="16200000">
            <a:off x="6593349" y="977025"/>
            <a:ext cx="1276801" cy="119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7DFEE3-9B5D-44C1-9509-6C28BB246CEF}"/>
              </a:ext>
            </a:extLst>
          </p:cNvPr>
          <p:cNvSpPr/>
          <p:nvPr/>
        </p:nvSpPr>
        <p:spPr>
          <a:xfrm rot="16200000">
            <a:off x="4862694" y="109908"/>
            <a:ext cx="365124" cy="4036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05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10295" y="156505"/>
            <a:ext cx="8914328" cy="884008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 – Example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89" y="2560430"/>
            <a:ext cx="4723170" cy="120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AutoShape 5"/>
          <p:cNvSpPr>
            <a:spLocks noChangeArrowheads="1"/>
          </p:cNvSpPr>
          <p:nvPr/>
        </p:nvSpPr>
        <p:spPr bwMode="auto">
          <a:xfrm rot="1658003">
            <a:off x="6443764" y="4919964"/>
            <a:ext cx="315831" cy="31106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6630" name="AutoShape 8"/>
          <p:cNvSpPr>
            <a:spLocks noChangeArrowheads="1"/>
          </p:cNvSpPr>
          <p:nvPr/>
        </p:nvSpPr>
        <p:spPr bwMode="auto">
          <a:xfrm rot="19542580">
            <a:off x="7419214" y="2173760"/>
            <a:ext cx="403120" cy="1245862"/>
          </a:xfrm>
          <a:prstGeom prst="downArrow">
            <a:avLst>
              <a:gd name="adj1" fmla="val 23750"/>
              <a:gd name="adj2" fmla="val 964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26631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5286533"/>
            <a:ext cx="6094413" cy="131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AutoShape 11"/>
          <p:cNvSpPr>
            <a:spLocks noChangeArrowheads="1"/>
          </p:cNvSpPr>
          <p:nvPr/>
        </p:nvSpPr>
        <p:spPr bwMode="auto">
          <a:xfrm>
            <a:off x="7529040" y="5764156"/>
            <a:ext cx="1218426" cy="563418"/>
          </a:xfrm>
          <a:prstGeom prst="wedgeEllipseCallout">
            <a:avLst>
              <a:gd name="adj1" fmla="val -69333"/>
              <a:gd name="adj2" fmla="val 82194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600" dirty="0"/>
              <a:t>H(Y|X)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00800" y="3661470"/>
            <a:ext cx="5027890" cy="1166509"/>
            <a:chOff x="6399212" y="3661469"/>
            <a:chExt cx="5027890" cy="1166509"/>
          </a:xfrm>
        </p:grpSpPr>
        <p:pic>
          <p:nvPicPr>
            <p:cNvPr id="2663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212" y="3661469"/>
              <a:ext cx="5027890" cy="1166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3" name="Oval 13"/>
            <p:cNvSpPr>
              <a:spLocks noChangeArrowheads="1"/>
            </p:cNvSpPr>
            <p:nvPr/>
          </p:nvSpPr>
          <p:spPr bwMode="auto">
            <a:xfrm>
              <a:off x="7085012" y="3885413"/>
              <a:ext cx="534174" cy="31806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91060" y="1025037"/>
            <a:ext cx="4375569" cy="1088741"/>
            <a:chOff x="3089471" y="1025036"/>
            <a:chExt cx="4375569" cy="1088741"/>
          </a:xfrm>
        </p:grpSpPr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9471" y="1025036"/>
              <a:ext cx="4266089" cy="1088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14"/>
            <p:cNvSpPr>
              <a:spLocks noChangeArrowheads="1"/>
            </p:cNvSpPr>
            <p:nvPr/>
          </p:nvSpPr>
          <p:spPr bwMode="auto">
            <a:xfrm>
              <a:off x="3732212" y="1179975"/>
              <a:ext cx="3732828" cy="2285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26637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8D4F13-82DE-4168-8986-1E8BA7B411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he-IL" sz="1400"/>
          </a:p>
        </p:txBody>
      </p:sp>
      <p:sp>
        <p:nvSpPr>
          <p:cNvPr id="2" name="TextBox 1"/>
          <p:cNvSpPr txBox="1"/>
          <p:nvPr/>
        </p:nvSpPr>
        <p:spPr>
          <a:xfrm>
            <a:off x="8724423" y="1797707"/>
            <a:ext cx="1600200" cy="461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>
              <a:defRPr/>
            </a:pPr>
            <a:r>
              <a:rPr lang="en-US" sz="2399" dirty="0"/>
              <a:t>H(Y)=1.85</a:t>
            </a:r>
            <a:endParaRPr lang="he-IL" sz="2399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3297-1D56-4C65-A6D7-BB7482E5B39C}" type="datetime1">
              <a:rPr lang="en-US" smtClean="0"/>
              <a:t>11/6/2021</a:t>
            </a:fld>
            <a:endParaRPr lang="en-US"/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 rot="1658003">
            <a:off x="4702326" y="2205763"/>
            <a:ext cx="315831" cy="31106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</p:spTree>
    <p:extLst>
      <p:ext uri="{BB962C8B-B14F-4D97-AF65-F5344CB8AC3E}">
        <p14:creationId xmlns:p14="http://schemas.microsoft.com/office/powerpoint/2010/main" val="429398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10295" y="156505"/>
            <a:ext cx="8914328" cy="884008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 – Example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60" y="1025037"/>
            <a:ext cx="4266089" cy="108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8D4F13-82DE-4168-8986-1E8BA7B411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he-IL" sz="1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3297-1D56-4C65-A6D7-BB7482E5B39C}" type="datetime1">
              <a:rPr lang="en-US" smtClean="0"/>
              <a:t>11/6/2021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3269A-BC75-4146-B98B-9A211CFB5CED}"/>
              </a:ext>
            </a:extLst>
          </p:cNvPr>
          <p:cNvSpPr/>
          <p:nvPr/>
        </p:nvSpPr>
        <p:spPr>
          <a:xfrm>
            <a:off x="4014204" y="2310492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he-IL" dirty="0"/>
              <a:t>H(X|Y)=?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991146-3341-4DB5-9056-5B6138A19D85}"/>
              </a:ext>
            </a:extLst>
          </p:cNvPr>
          <p:cNvSpPr/>
          <p:nvPr/>
        </p:nvSpPr>
        <p:spPr>
          <a:xfrm rot="16200000">
            <a:off x="6593349" y="977025"/>
            <a:ext cx="1276801" cy="119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7DFEE3-9B5D-44C1-9509-6C28BB246CEF}"/>
              </a:ext>
            </a:extLst>
          </p:cNvPr>
          <p:cNvSpPr/>
          <p:nvPr/>
        </p:nvSpPr>
        <p:spPr>
          <a:xfrm rot="16200000">
            <a:off x="4862694" y="109908"/>
            <a:ext cx="365124" cy="4036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0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5125" y="107227"/>
            <a:ext cx="8914328" cy="884008"/>
          </a:xfrm>
        </p:spPr>
        <p:txBody>
          <a:bodyPr>
            <a:no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 – Example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09" y="2395014"/>
            <a:ext cx="4723170" cy="120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AutoShape 6"/>
          <p:cNvSpPr>
            <a:spLocks noChangeArrowheads="1"/>
          </p:cNvSpPr>
          <p:nvPr/>
        </p:nvSpPr>
        <p:spPr bwMode="auto">
          <a:xfrm rot="1658003">
            <a:off x="4735254" y="2078070"/>
            <a:ext cx="315831" cy="31106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8678" name="AutoShape 402"/>
          <p:cNvSpPr>
            <a:spLocks noChangeArrowheads="1"/>
          </p:cNvSpPr>
          <p:nvPr/>
        </p:nvSpPr>
        <p:spPr bwMode="auto">
          <a:xfrm>
            <a:off x="8458201" y="5791200"/>
            <a:ext cx="1067415" cy="532646"/>
          </a:xfrm>
          <a:prstGeom prst="wedgeEllipseCallout">
            <a:avLst>
              <a:gd name="adj1" fmla="val -63528"/>
              <a:gd name="adj2" fmla="val 72963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400" dirty="0"/>
              <a:t>H(X|Y)</a:t>
            </a:r>
          </a:p>
        </p:txBody>
      </p:sp>
      <p:sp>
        <p:nvSpPr>
          <p:cNvPr id="28679" name="AutoShape 403"/>
          <p:cNvSpPr>
            <a:spLocks noChangeArrowheads="1"/>
          </p:cNvSpPr>
          <p:nvPr/>
        </p:nvSpPr>
        <p:spPr bwMode="auto">
          <a:xfrm rot="1867859">
            <a:off x="6248362" y="4952604"/>
            <a:ext cx="442798" cy="501519"/>
          </a:xfrm>
          <a:prstGeom prst="downArrow">
            <a:avLst>
              <a:gd name="adj1" fmla="val 25278"/>
              <a:gd name="adj2" fmla="val 4072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28680" name="Picture 4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33" y="5409685"/>
            <a:ext cx="5713512" cy="123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AutoShape 407"/>
          <p:cNvSpPr>
            <a:spLocks noChangeArrowheads="1"/>
          </p:cNvSpPr>
          <p:nvPr/>
        </p:nvSpPr>
        <p:spPr bwMode="auto">
          <a:xfrm rot="19542580">
            <a:off x="7554785" y="2265717"/>
            <a:ext cx="403120" cy="1245862"/>
          </a:xfrm>
          <a:prstGeom prst="downArrow">
            <a:avLst>
              <a:gd name="adj1" fmla="val 23750"/>
              <a:gd name="adj2" fmla="val 964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grpSp>
        <p:nvGrpSpPr>
          <p:cNvPr id="4" name="Group 3"/>
          <p:cNvGrpSpPr/>
          <p:nvPr/>
        </p:nvGrpSpPr>
        <p:grpSpPr>
          <a:xfrm>
            <a:off x="5867460" y="3657541"/>
            <a:ext cx="4342269" cy="1334740"/>
            <a:chOff x="5865871" y="3657541"/>
            <a:chExt cx="4342269" cy="1334740"/>
          </a:xfrm>
        </p:grpSpPr>
        <p:pic>
          <p:nvPicPr>
            <p:cNvPr id="28681" name="Picture 40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871" y="3657541"/>
              <a:ext cx="4342269" cy="133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18" name="Oval 410"/>
            <p:cNvSpPr>
              <a:spLocks noChangeArrowheads="1"/>
            </p:cNvSpPr>
            <p:nvPr/>
          </p:nvSpPr>
          <p:spPr bwMode="auto">
            <a:xfrm>
              <a:off x="6475313" y="3809901"/>
              <a:ext cx="761802" cy="38090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41623" y="964307"/>
            <a:ext cx="4266089" cy="1093451"/>
            <a:chOff x="3140034" y="964306"/>
            <a:chExt cx="4266089" cy="1093451"/>
          </a:xfrm>
        </p:grpSpPr>
        <p:pic>
          <p:nvPicPr>
            <p:cNvPr id="28675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034" y="964306"/>
              <a:ext cx="4266089" cy="1088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19" name="Oval 411"/>
            <p:cNvSpPr>
              <a:spLocks noChangeArrowheads="1"/>
            </p:cNvSpPr>
            <p:nvPr/>
          </p:nvSpPr>
          <p:spPr bwMode="auto">
            <a:xfrm>
              <a:off x="4113728" y="1067415"/>
              <a:ext cx="533261" cy="99034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28685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EA04B9-C388-4750-AF1D-A8D04565D2C0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he-IL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29045" y="1524498"/>
            <a:ext cx="1701615" cy="461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>
              <a:defRPr/>
            </a:pPr>
            <a:r>
              <a:rPr lang="en-US" sz="2399" dirty="0"/>
              <a:t>H(X)=1.96</a:t>
            </a:r>
            <a:endParaRPr lang="he-IL" sz="2399" dirty="0"/>
          </a:p>
        </p:txBody>
      </p:sp>
    </p:spTree>
    <p:extLst>
      <p:ext uri="{BB962C8B-B14F-4D97-AF65-F5344CB8AC3E}">
        <p14:creationId xmlns:p14="http://schemas.microsoft.com/office/powerpoint/2010/main" val="221250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1" y="76778"/>
            <a:ext cx="10969943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47800" y="1548484"/>
            <a:ext cx="10058400" cy="4524784"/>
          </a:xfrm>
        </p:spPr>
        <p:txBody>
          <a:bodyPr/>
          <a:lstStyle/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Information (of variables X and Y)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I(X;Y) = H(Y) - H(Y/X) = 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 the reduction in the uncertainty of Y as a result of knowing X.</a:t>
            </a:r>
          </a:p>
          <a:p>
            <a:pPr eaLnBrk="1" hangingPunct="1"/>
            <a:endParaRPr lang="en-US" altLang="he-IL" dirty="0"/>
          </a:p>
        </p:txBody>
      </p:sp>
      <p:graphicFrame>
        <p:nvGraphicFramePr>
          <p:cNvPr id="30724" name="Object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616677"/>
              </p:ext>
            </p:extLst>
          </p:nvPr>
        </p:nvGraphicFramePr>
        <p:xfrm>
          <a:off x="5705669" y="2286000"/>
          <a:ext cx="44196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4" imgW="1485255" imgH="444307" progId="Equation.3">
                  <p:embed/>
                </p:oleObj>
              </mc:Choice>
              <mc:Fallback>
                <p:oleObj name="Equation" r:id="rId4" imgW="1485255" imgH="444307" progId="Equation.3">
                  <p:embed/>
                  <p:pic>
                    <p:nvPicPr>
                      <p:cNvPr id="30724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669" y="2286000"/>
                        <a:ext cx="44196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197FC5-4A8E-45AF-B86A-B56E3491DC43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E8021C-29DE-434D-8438-769A5BBE90DC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2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2895601" y="304800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he-IL" altLang="he-IL" sz="4000" b="1" dirty="0">
                <a:solidFill>
                  <a:srgbClr val="0070C0"/>
                </a:solidFill>
              </a:rPr>
              <a:t>מציאת תבניות אינפורמטיביות</a:t>
            </a: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762000" y="1752600"/>
            <a:ext cx="10668000" cy="4524784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אנו זקוקים לקריטריון על מנת לבחור תבניות אינפורמטיביות מתוך כלל התבניות הקיימות </a:t>
            </a:r>
            <a:r>
              <a:rPr lang="he-IL" altLang="he-I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בדאטאסט</a:t>
            </a:r>
            <a:r>
              <a:rPr lang="he-IL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שברשותנו. </a:t>
            </a:r>
          </a:p>
          <a:p>
            <a:pPr algn="r" rtl="1">
              <a:lnSpc>
                <a:spcPct val="150000"/>
              </a:lnSpc>
            </a:pPr>
            <a:r>
              <a:rPr lang="he-IL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תורת האינפורמציה מספקת מסגרת מתמטית פורמלית שמאפשרת לנו לזהות תבניות אינפורמטיביות, ולהעריך את מידת האינפורמטיביות שלהן ביחס לתבניות אחרות.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8756C-403E-4410-A912-E5F427958E30}" type="datetime1">
              <a:rPr lang="en-US" smtClean="0"/>
              <a:t>11/6/2021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7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9"/>
          <p:cNvSpPr>
            <a:spLocks noGrp="1" noChangeArrowheads="1"/>
          </p:cNvSpPr>
          <p:nvPr>
            <p:ph type="title"/>
          </p:nvPr>
        </p:nvSpPr>
        <p:spPr>
          <a:xfrm>
            <a:off x="1447801" y="127860"/>
            <a:ext cx="10969943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 - Symmetry</a:t>
            </a:r>
          </a:p>
        </p:txBody>
      </p:sp>
      <p:sp>
        <p:nvSpPr>
          <p:cNvPr id="32771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1915793" y="1593532"/>
            <a:ext cx="7313295" cy="4524784"/>
          </a:xfrm>
        </p:spPr>
        <p:txBody>
          <a:bodyPr>
            <a:normAutofit/>
          </a:bodyPr>
          <a:lstStyle/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I(X;Y) =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I(X;Y) = </a:t>
            </a:r>
          </a:p>
        </p:txBody>
      </p:sp>
      <p:graphicFrame>
        <p:nvGraphicFramePr>
          <p:cNvPr id="32772" name="Object 14"/>
          <p:cNvGraphicFramePr>
            <a:graphicFrameLocks noGrp="1"/>
          </p:cNvGraphicFramePr>
          <p:nvPr>
            <p:ph sz="quarter" idx="3"/>
            <p:extLst/>
          </p:nvPr>
        </p:nvGraphicFramePr>
        <p:xfrm>
          <a:off x="3774370" y="5073222"/>
          <a:ext cx="3388430" cy="837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משוואה" r:id="rId3" imgW="1587500" imgH="431800" progId="Equation.3">
                  <p:embed/>
                </p:oleObj>
              </mc:Choice>
              <mc:Fallback>
                <p:oleObj name="משוואה" r:id="rId3" imgW="1587500" imgH="431800" progId="Equation.3">
                  <p:embed/>
                  <p:pic>
                    <p:nvPicPr>
                      <p:cNvPr id="32772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4370" y="5073222"/>
                        <a:ext cx="3388430" cy="8379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908145" y="1650176"/>
            <a:ext cx="8192541" cy="558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999" b="1" dirty="0"/>
              <a:t>I(X;Y)</a:t>
            </a:r>
            <a:r>
              <a:rPr lang="en-US" altLang="he-IL" sz="2999" dirty="0"/>
              <a:t> = H(Y) - H(Y|X) = </a:t>
            </a:r>
            <a:r>
              <a:rPr lang="en-US" altLang="he-IL" sz="2999" b="1" dirty="0"/>
              <a:t>I(Y;X)</a:t>
            </a:r>
            <a:r>
              <a:rPr lang="en-US" altLang="he-IL" sz="2999" dirty="0"/>
              <a:t> =  H(X) – H(X|Y)</a:t>
            </a:r>
          </a:p>
        </p:txBody>
      </p:sp>
      <p:graphicFrame>
        <p:nvGraphicFramePr>
          <p:cNvPr id="32774" name="Object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65168777"/>
              </p:ext>
            </p:extLst>
          </p:nvPr>
        </p:nvGraphicFramePr>
        <p:xfrm>
          <a:off x="3658175" y="2396838"/>
          <a:ext cx="3504625" cy="87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משוואה" r:id="rId5" imgW="1473200" imgH="431800" progId="Equation.3">
                  <p:embed/>
                </p:oleObj>
              </mc:Choice>
              <mc:Fallback>
                <p:oleObj name="משוואה" r:id="rId5" imgW="1473200" imgH="431800" progId="Equation.3">
                  <p:embed/>
                  <p:pic>
                    <p:nvPicPr>
                      <p:cNvPr id="32774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8175" y="2396838"/>
                        <a:ext cx="3504625" cy="874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20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2209801" y="3869901"/>
          <a:ext cx="2666305" cy="837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משוואה" r:id="rId7" imgW="1117600" imgH="419100" progId="Equation.3">
                  <p:embed/>
                </p:oleObj>
              </mc:Choice>
              <mc:Fallback>
                <p:oleObj name="משוואה" r:id="rId7" imgW="1117600" imgH="419100" progId="Equation.3">
                  <p:embed/>
                  <p:pic>
                    <p:nvPicPr>
                      <p:cNvPr id="32775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1" y="3869901"/>
                        <a:ext cx="2666305" cy="8379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מציין מיקום של מספר שקופית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3DAF11-63BF-4766-952D-8A718C6FD3D9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2F337D-CB41-42FC-B785-0972E8518A64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44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כותרת 1"/>
          <p:cNvSpPr>
            <a:spLocks noGrp="1"/>
          </p:cNvSpPr>
          <p:nvPr>
            <p:ph type="title"/>
          </p:nvPr>
        </p:nvSpPr>
        <p:spPr>
          <a:xfrm>
            <a:off x="1447800" y="38100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</a:t>
            </a:r>
            <a:endParaRPr lang="he-IL" altLang="he-IL" sz="4000" b="1" dirty="0">
              <a:solidFill>
                <a:srgbClr val="0070C0"/>
              </a:solidFill>
            </a:endParaRPr>
          </a:p>
        </p:txBody>
      </p:sp>
      <p:sp>
        <p:nvSpPr>
          <p:cNvPr id="33795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5D87CB-E160-4360-8824-F6A32DBE28B6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he-IL" sz="1400"/>
          </a:p>
        </p:txBody>
      </p:sp>
      <p:sp>
        <p:nvSpPr>
          <p:cNvPr id="33796" name="מציין מיקום תוכן 4"/>
          <p:cNvSpPr>
            <a:spLocks noGrp="1"/>
          </p:cNvSpPr>
          <p:nvPr>
            <p:ph idx="1"/>
          </p:nvPr>
        </p:nvSpPr>
        <p:spPr>
          <a:xfrm>
            <a:off x="1447800" y="1981200"/>
            <a:ext cx="9601200" cy="4191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 → I(X;Y)= I(Y;X) </a:t>
            </a:r>
          </a:p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 always positive or zero</a:t>
            </a:r>
          </a:p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Max(MI) → Y function of X</a:t>
            </a:r>
          </a:p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Min(MI) →  No connection between Y and X</a:t>
            </a:r>
          </a:p>
          <a:p>
            <a:endParaRPr lang="he-IL" altLang="he-IL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4C26-4489-4FA8-8826-EB18269B92C7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3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Mutual Information (of variables X and Y).</a:t>
                </a:r>
                <a:endParaRPr lang="he-IL" dirty="0"/>
              </a:p>
              <a:p>
                <a:r>
                  <a:rPr lang="en-US" b="1" dirty="0"/>
                  <a:t>Goal</a:t>
                </a:r>
                <a:r>
                  <a:rPr lang="en-US" dirty="0"/>
                  <a:t>: the reduction in the uncertainty of Y as a result of knowing X </a:t>
                </a:r>
              </a:p>
              <a:p>
                <a:pPr marL="0" indent="0">
                  <a:buNone/>
                </a:pPr>
                <a:r>
                  <a:rPr lang="en-US" b="0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Properties of Mutual Information (MI) </a:t>
                </a:r>
                <a:endParaRPr lang="he-I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Symmetry: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Mutual information is a non-negative quantity: I(X; Y)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it-IT" dirty="0"/>
                  <a:t> 0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Maximum MI: If Y = f (X) then I(X; Y) = H(Y)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Minimum MI: If X and Y are independent, then I(X; Y) = 0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1052" t="-28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42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6520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– Example</a:t>
            </a:r>
            <a:br>
              <a:rPr lang="en-US" dirty="0"/>
            </a:br>
            <a:r>
              <a:rPr lang="en-US" dirty="0"/>
              <a:t>Calculating I(Test; Disease)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040537"/>
              </p:ext>
            </p:extLst>
          </p:nvPr>
        </p:nvGraphicFramePr>
        <p:xfrm>
          <a:off x="1377706" y="2037620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43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A3AC88-4248-4BB0-A549-5AFF54FD5AF1}"/>
                  </a:ext>
                </a:extLst>
              </p:cNvPr>
              <p:cNvSpPr/>
              <p:nvPr/>
            </p:nvSpPr>
            <p:spPr>
              <a:xfrm>
                <a:off x="8510362" y="1504076"/>
                <a:ext cx="3358933" cy="53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A3AC88-4248-4BB0-A549-5AFF54FD5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362" y="1504076"/>
                <a:ext cx="3358933" cy="533544"/>
              </a:xfrm>
              <a:prstGeom prst="rect">
                <a:avLst/>
              </a:prstGeom>
              <a:blipFill>
                <a:blip r:embed="rId3"/>
                <a:stretch>
                  <a:fillRect l="-1452" t="-70115" b="-1126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304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– Example</a:t>
            </a:r>
            <a:br>
              <a:rPr lang="en-US" dirty="0"/>
            </a:br>
            <a:r>
              <a:rPr lang="en-US" dirty="0"/>
              <a:t>Calculating I(Test; Disease)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421" y="1642797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44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6998"/>
                  </p:ext>
                </p:extLst>
              </p:nvPr>
            </p:nvGraphicFramePr>
            <p:xfrm>
              <a:off x="71421" y="4760467"/>
              <a:ext cx="7051728" cy="185934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52094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 / P(Disease)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333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6998"/>
                  </p:ext>
                </p:extLst>
              </p:nvPr>
            </p:nvGraphicFramePr>
            <p:xfrm>
              <a:off x="71421" y="4760467"/>
              <a:ext cx="7051728" cy="185934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 / P(Disease)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61239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108911" r="-189055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809" t="-108911" r="-107084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068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211000" r="-189055" b="-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809" t="-211000" r="-107084" b="-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9EE8512-2CD9-424A-B2B5-1E8D5A11F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474282"/>
                  </p:ext>
                </p:extLst>
              </p:nvPr>
            </p:nvGraphicFramePr>
            <p:xfrm>
              <a:off x="6806729" y="3087335"/>
              <a:ext cx="5385271" cy="376720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41668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70696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51824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2108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  / P(Disease)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415569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0.075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175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0.049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117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166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0.125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058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066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Total(</a:t>
                          </a:r>
                          <a:r>
                            <a:rPr lang="en-US" sz="1400" dirty="0" err="1"/>
                            <a:t>Disease;test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0.125</a:t>
                          </a:r>
                          <a:endParaRPr lang="he-IL" sz="14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0.971-0.846=0.125</a:t>
                          </a:r>
                          <a:endParaRPr lang="he-IL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H(test) – H(</a:t>
                          </a:r>
                          <a:r>
                            <a:rPr lang="en-US" sz="1400" dirty="0" err="1"/>
                            <a:t>test|disease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9956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sz="14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1-0.875=0.125</a:t>
                          </a:r>
                          <a:endParaRPr lang="he-IL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H(disease)-H(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096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9EE8512-2CD9-424A-B2B5-1E8D5A11F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474282"/>
                  </p:ext>
                </p:extLst>
              </p:nvPr>
            </p:nvGraphicFramePr>
            <p:xfrm>
              <a:off x="6806729" y="3087335"/>
              <a:ext cx="5385271" cy="376720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41668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70696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51824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2108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  / P(Disease)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88119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0.075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8545" t="-83448" r="-185091" b="-2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60084" t="-83448" r="-113866" b="-2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747332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0.049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8545" t="-216260" r="-185091" b="-1967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60084" t="-216260" r="-113866" b="-1967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0.125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8545" t="-637705" r="-185091" b="-2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60084" t="-637705" r="-113866" b="-2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Total(</a:t>
                          </a:r>
                          <a:r>
                            <a:rPr lang="en-US" sz="1400" dirty="0" err="1"/>
                            <a:t>Disease;test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0.125</a:t>
                          </a:r>
                          <a:endParaRPr lang="he-IL" sz="14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0.971-0.846=0.125</a:t>
                          </a:r>
                          <a:endParaRPr lang="he-IL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H(test) – H(</a:t>
                          </a:r>
                          <a:r>
                            <a:rPr lang="en-US" sz="1400" dirty="0" err="1"/>
                            <a:t>test|disease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995637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rtl="1"/>
                          <a:endParaRPr lang="he-IL" sz="14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1-0.875=0.125</a:t>
                          </a:r>
                          <a:endParaRPr lang="he-IL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H(disease)-H(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096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A3AC88-4248-4BB0-A549-5AFF54FD5AF1}"/>
                  </a:ext>
                </a:extLst>
              </p:cNvPr>
              <p:cNvSpPr/>
              <p:nvPr/>
            </p:nvSpPr>
            <p:spPr>
              <a:xfrm>
                <a:off x="8761646" y="234878"/>
                <a:ext cx="3358933" cy="53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A3AC88-4248-4BB0-A549-5AFF54FD5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46" y="234878"/>
                <a:ext cx="3358933" cy="533544"/>
              </a:xfrm>
              <a:prstGeom prst="rect">
                <a:avLst/>
              </a:prstGeom>
              <a:blipFill>
                <a:blip r:embed="rId5"/>
                <a:stretch>
                  <a:fillRect l="-1452" t="-70115" b="-1126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91F6DCA-CC57-4554-B04B-9901E8850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7465257"/>
                  </p:ext>
                </p:extLst>
              </p:nvPr>
            </p:nvGraphicFramePr>
            <p:xfrm>
              <a:off x="1" y="3333712"/>
              <a:ext cx="6752699" cy="1348486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739120">
                      <a:extLst>
                        <a:ext uri="{9D8B030D-6E8A-4147-A177-3AD203B41FA5}">
                          <a16:colId xmlns:a16="http://schemas.microsoft.com/office/drawing/2014/main" val="2295679342"/>
                        </a:ext>
                      </a:extLst>
                    </a:gridCol>
                    <a:gridCol w="173912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591750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82709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1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1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91F6DCA-CC57-4554-B04B-9901E8850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7465257"/>
                  </p:ext>
                </p:extLst>
              </p:nvPr>
            </p:nvGraphicFramePr>
            <p:xfrm>
              <a:off x="1" y="3333712"/>
              <a:ext cx="6752699" cy="1348486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739120">
                      <a:extLst>
                        <a:ext uri="{9D8B030D-6E8A-4147-A177-3AD203B41FA5}">
                          <a16:colId xmlns:a16="http://schemas.microsoft.com/office/drawing/2014/main" val="2295679342"/>
                        </a:ext>
                      </a:extLst>
                    </a:gridCol>
                    <a:gridCol w="173912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591750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82709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1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100350" t="-106452" r="-189161" b="-1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219540" t="-106452" r="-107280" b="-1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0680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1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100350" t="-128000" r="-189161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219540" t="-128000" r="-10728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104E0E-C131-4EC9-A5F9-126330389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10251"/>
              </p:ext>
            </p:extLst>
          </p:nvPr>
        </p:nvGraphicFramePr>
        <p:xfrm>
          <a:off x="7546910" y="814378"/>
          <a:ext cx="4641979" cy="226208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715120">
                  <a:extLst>
                    <a:ext uri="{9D8B030D-6E8A-4147-A177-3AD203B41FA5}">
                      <a16:colId xmlns:a16="http://schemas.microsoft.com/office/drawing/2014/main" val="4159582631"/>
                    </a:ext>
                  </a:extLst>
                </a:gridCol>
                <a:gridCol w="962512">
                  <a:extLst>
                    <a:ext uri="{9D8B030D-6E8A-4147-A177-3AD203B41FA5}">
                      <a16:colId xmlns:a16="http://schemas.microsoft.com/office/drawing/2014/main" val="1418275140"/>
                    </a:ext>
                  </a:extLst>
                </a:gridCol>
                <a:gridCol w="1244937">
                  <a:extLst>
                    <a:ext uri="{9D8B030D-6E8A-4147-A177-3AD203B41FA5}">
                      <a16:colId xmlns:a16="http://schemas.microsoft.com/office/drawing/2014/main" val="2078600240"/>
                    </a:ext>
                  </a:extLst>
                </a:gridCol>
                <a:gridCol w="1719410">
                  <a:extLst>
                    <a:ext uri="{9D8B030D-6E8A-4147-A177-3AD203B41FA5}">
                      <a16:colId xmlns:a16="http://schemas.microsoft.com/office/drawing/2014/main" val="4209345574"/>
                    </a:ext>
                  </a:extLst>
                </a:gridCol>
              </a:tblGrid>
              <a:tr h="949129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P(Test, Disease)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70356"/>
                  </a:ext>
                </a:extLst>
              </a:tr>
              <a:tr h="331478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3/10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480"/>
                  </a:ext>
                </a:extLst>
              </a:tr>
              <a:tr h="331478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113"/>
                  </a:ext>
                </a:extLst>
              </a:tr>
              <a:tr h="581437"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314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29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8110" y="-104293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 - Example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011363"/>
            <a:ext cx="4266089" cy="108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9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F3DBE0-D1AC-4454-9D1C-283CF85F0BFB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he-IL" sz="1400"/>
          </a:p>
        </p:txBody>
      </p:sp>
      <p:graphicFrame>
        <p:nvGraphicFramePr>
          <p:cNvPr id="34830" name="אובייקט 2"/>
          <p:cNvGraphicFramePr>
            <a:graphicFrameLocks/>
          </p:cNvGraphicFramePr>
          <p:nvPr>
            <p:extLst/>
          </p:nvPr>
        </p:nvGraphicFramePr>
        <p:xfrm>
          <a:off x="7543801" y="1159499"/>
          <a:ext cx="3237657" cy="945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משוואה" r:id="rId5" imgW="1473200" imgH="431800" progId="Equation.3">
                  <p:embed/>
                </p:oleObj>
              </mc:Choice>
              <mc:Fallback>
                <p:oleObj name="משוואה" r:id="rId5" imgW="1473200" imgH="431800" progId="Equation.3">
                  <p:embed/>
                  <p:pic>
                    <p:nvPicPr>
                      <p:cNvPr id="34830" name="אובייקט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1" y="1159499"/>
                        <a:ext cx="3237657" cy="945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72B4F2D-F32D-41AF-94D9-064EA07243AE}"/>
              </a:ext>
            </a:extLst>
          </p:cNvPr>
          <p:cNvSpPr/>
          <p:nvPr/>
        </p:nvSpPr>
        <p:spPr>
          <a:xfrm>
            <a:off x="3238097" y="2609853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he-IL" dirty="0"/>
              <a:t>I(X;Y)=?</a:t>
            </a:r>
          </a:p>
        </p:txBody>
      </p:sp>
    </p:spTree>
    <p:extLst>
      <p:ext uri="{BB962C8B-B14F-4D97-AF65-F5344CB8AC3E}">
        <p14:creationId xmlns:p14="http://schemas.microsoft.com/office/powerpoint/2010/main" val="292066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8110" y="-104293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 - Example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011363"/>
            <a:ext cx="4266089" cy="108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" y="2527493"/>
            <a:ext cx="4494629" cy="114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AutoShape 6"/>
          <p:cNvSpPr>
            <a:spLocks noChangeArrowheads="1"/>
          </p:cNvSpPr>
          <p:nvPr/>
        </p:nvSpPr>
        <p:spPr bwMode="auto">
          <a:xfrm rot="1658003">
            <a:off x="4279302" y="2160923"/>
            <a:ext cx="315831" cy="31106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34822" name="AutoShape 7"/>
          <p:cNvSpPr>
            <a:spLocks noChangeArrowheads="1"/>
          </p:cNvSpPr>
          <p:nvPr/>
        </p:nvSpPr>
        <p:spPr bwMode="auto">
          <a:xfrm rot="21382551">
            <a:off x="5632922" y="2115843"/>
            <a:ext cx="380901" cy="1599783"/>
          </a:xfrm>
          <a:prstGeom prst="downArrow">
            <a:avLst>
              <a:gd name="adj1" fmla="val 15157"/>
              <a:gd name="adj2" fmla="val 951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348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38" y="3771586"/>
            <a:ext cx="5027890" cy="116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8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73" y="2537074"/>
            <a:ext cx="3961368" cy="35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AutoShape 86"/>
          <p:cNvSpPr>
            <a:spLocks noChangeArrowheads="1"/>
          </p:cNvSpPr>
          <p:nvPr/>
        </p:nvSpPr>
        <p:spPr bwMode="auto">
          <a:xfrm rot="19614889">
            <a:off x="6318156" y="2186554"/>
            <a:ext cx="380901" cy="387249"/>
          </a:xfrm>
          <a:prstGeom prst="downArrow">
            <a:avLst>
              <a:gd name="adj1" fmla="val 18648"/>
              <a:gd name="adj2" fmla="val 371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34826" name="Picture 8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46" y="5269937"/>
            <a:ext cx="6856214" cy="141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AutoShape 88"/>
          <p:cNvSpPr>
            <a:spLocks noChangeArrowheads="1"/>
          </p:cNvSpPr>
          <p:nvPr/>
        </p:nvSpPr>
        <p:spPr bwMode="auto">
          <a:xfrm rot="826162">
            <a:off x="5760957" y="4959512"/>
            <a:ext cx="303134" cy="304721"/>
          </a:xfrm>
          <a:prstGeom prst="downArrow">
            <a:avLst>
              <a:gd name="adj1" fmla="val 18648"/>
              <a:gd name="adj2" fmla="val 367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34828" name="AutoShape 89"/>
          <p:cNvSpPr>
            <a:spLocks noChangeArrowheads="1"/>
          </p:cNvSpPr>
          <p:nvPr/>
        </p:nvSpPr>
        <p:spPr bwMode="auto">
          <a:xfrm>
            <a:off x="8201629" y="5859085"/>
            <a:ext cx="1238799" cy="643677"/>
          </a:xfrm>
          <a:prstGeom prst="wedgeEllipseCallout">
            <a:avLst>
              <a:gd name="adj1" fmla="val -57458"/>
              <a:gd name="adj2" fmla="val 53958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2000" dirty="0"/>
              <a:t>I(X;Y)</a:t>
            </a:r>
          </a:p>
        </p:txBody>
      </p:sp>
      <p:sp>
        <p:nvSpPr>
          <p:cNvPr id="34829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F3DBE0-D1AC-4454-9D1C-283CF85F0BFB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he-IL" sz="1400"/>
          </a:p>
        </p:txBody>
      </p:sp>
      <p:graphicFrame>
        <p:nvGraphicFramePr>
          <p:cNvPr id="34830" name="אובייקט 2"/>
          <p:cNvGraphicFramePr>
            <a:graphicFrameLocks/>
          </p:cNvGraphicFramePr>
          <p:nvPr>
            <p:extLst/>
          </p:nvPr>
        </p:nvGraphicFramePr>
        <p:xfrm>
          <a:off x="7543801" y="1159499"/>
          <a:ext cx="3237657" cy="945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משוואה" r:id="rId9" imgW="1473200" imgH="431800" progId="Equation.3">
                  <p:embed/>
                </p:oleObj>
              </mc:Choice>
              <mc:Fallback>
                <p:oleObj name="משוואה" r:id="rId9" imgW="1473200" imgH="431800" progId="Equation.3">
                  <p:embed/>
                  <p:pic>
                    <p:nvPicPr>
                      <p:cNvPr id="34830" name="אובייקט 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1" y="1159499"/>
                        <a:ext cx="3237657" cy="945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7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title"/>
          </p:nvPr>
        </p:nvSpPr>
        <p:spPr>
          <a:xfrm>
            <a:off x="1385734" y="536370"/>
            <a:ext cx="9434666" cy="1143000"/>
          </a:xfrm>
          <a:noFill/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 – Another way to calculate</a:t>
            </a:r>
          </a:p>
        </p:txBody>
      </p:sp>
      <p:pic>
        <p:nvPicPr>
          <p:cNvPr id="36867" name="Picture 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93" y="3643152"/>
            <a:ext cx="6399133" cy="46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82"/>
          <p:cNvSpPr txBox="1">
            <a:spLocks noChangeArrowheads="1"/>
          </p:cNvSpPr>
          <p:nvPr/>
        </p:nvSpPr>
        <p:spPr bwMode="auto">
          <a:xfrm>
            <a:off x="2520293" y="5255993"/>
            <a:ext cx="7075232" cy="5586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999" dirty="0"/>
              <a:t>I(X;Y) = H(Y)-H(Y|X) = 1.85 - 1.67 = </a:t>
            </a:r>
            <a:r>
              <a:rPr lang="en-US" altLang="he-IL" sz="2999" b="1" dirty="0"/>
              <a:t>0.18</a:t>
            </a:r>
          </a:p>
        </p:txBody>
      </p:sp>
      <p:sp>
        <p:nvSpPr>
          <p:cNvPr id="36869" name="AutoShape 83"/>
          <p:cNvSpPr>
            <a:spLocks noChangeArrowheads="1"/>
          </p:cNvSpPr>
          <p:nvPr/>
        </p:nvSpPr>
        <p:spPr bwMode="auto">
          <a:xfrm>
            <a:off x="5867460" y="4343401"/>
            <a:ext cx="347311" cy="702734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36870" name="AutoShape 85"/>
          <p:cNvSpPr>
            <a:spLocks noChangeArrowheads="1"/>
          </p:cNvSpPr>
          <p:nvPr/>
        </p:nvSpPr>
        <p:spPr bwMode="auto">
          <a:xfrm>
            <a:off x="5867460" y="2509213"/>
            <a:ext cx="380901" cy="91015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36871" name="מציין מיקום של מספר שקופית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ABD63C-5A16-481B-8711-E5AB7EEAC029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he-IL" sz="1400"/>
          </a:p>
        </p:txBody>
      </p:sp>
      <p:grpSp>
        <p:nvGrpSpPr>
          <p:cNvPr id="36872" name="Group 11"/>
          <p:cNvGrpSpPr>
            <a:grpSpLocks noChangeAspect="1"/>
          </p:cNvGrpSpPr>
          <p:nvPr/>
        </p:nvGrpSpPr>
        <p:grpSpPr bwMode="auto">
          <a:xfrm>
            <a:off x="2591712" y="1866646"/>
            <a:ext cx="6551493" cy="452320"/>
            <a:chOff x="672" y="1008"/>
            <a:chExt cx="4128" cy="285"/>
          </a:xfrm>
        </p:grpSpPr>
        <p:sp>
          <p:nvSpPr>
            <p:cNvPr id="36873" name="AutoShape 10"/>
            <p:cNvSpPr>
              <a:spLocks noChangeAspect="1" noChangeArrowheads="1" noTextEdit="1"/>
            </p:cNvSpPr>
            <p:nvPr/>
          </p:nvSpPr>
          <p:spPr bwMode="auto">
            <a:xfrm>
              <a:off x="672" y="1008"/>
              <a:ext cx="412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74" name="Rectangle 12"/>
            <p:cNvSpPr>
              <a:spLocks noChangeArrowheads="1"/>
            </p:cNvSpPr>
            <p:nvPr/>
          </p:nvSpPr>
          <p:spPr bwMode="auto">
            <a:xfrm>
              <a:off x="2015" y="1013"/>
              <a:ext cx="2780" cy="13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75" name="Rectangle 13"/>
            <p:cNvSpPr>
              <a:spLocks noChangeArrowheads="1"/>
            </p:cNvSpPr>
            <p:nvPr/>
          </p:nvSpPr>
          <p:spPr bwMode="auto">
            <a:xfrm>
              <a:off x="677" y="1149"/>
              <a:ext cx="1341" cy="13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76" name="Rectangle 14"/>
            <p:cNvSpPr>
              <a:spLocks noChangeArrowheads="1"/>
            </p:cNvSpPr>
            <p:nvPr/>
          </p:nvSpPr>
          <p:spPr bwMode="auto">
            <a:xfrm>
              <a:off x="2037" y="1018"/>
              <a:ext cx="19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y=A</a:t>
              </a:r>
              <a:endParaRPr lang="he-IL" altLang="he-IL" sz="1799"/>
            </a:p>
          </p:txBody>
        </p:sp>
        <p:sp>
          <p:nvSpPr>
            <p:cNvPr id="36877" name="Rectangle 15"/>
            <p:cNvSpPr>
              <a:spLocks noChangeArrowheads="1"/>
            </p:cNvSpPr>
            <p:nvPr/>
          </p:nvSpPr>
          <p:spPr bwMode="auto">
            <a:xfrm>
              <a:off x="2592" y="1018"/>
              <a:ext cx="19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y=B</a:t>
              </a:r>
              <a:endParaRPr lang="he-IL" altLang="he-IL" sz="1799"/>
            </a:p>
          </p:txBody>
        </p:sp>
        <p:sp>
          <p:nvSpPr>
            <p:cNvPr id="36878" name="Rectangle 16"/>
            <p:cNvSpPr>
              <a:spLocks noChangeArrowheads="1"/>
            </p:cNvSpPr>
            <p:nvPr/>
          </p:nvSpPr>
          <p:spPr bwMode="auto">
            <a:xfrm>
              <a:off x="3147" y="1018"/>
              <a:ext cx="2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y=C</a:t>
              </a:r>
              <a:endParaRPr lang="he-IL" altLang="he-IL" sz="1799"/>
            </a:p>
          </p:txBody>
        </p:sp>
        <p:sp>
          <p:nvSpPr>
            <p:cNvPr id="36879" name="Rectangle 17"/>
            <p:cNvSpPr>
              <a:spLocks noChangeArrowheads="1"/>
            </p:cNvSpPr>
            <p:nvPr/>
          </p:nvSpPr>
          <p:spPr bwMode="auto">
            <a:xfrm>
              <a:off x="3703" y="1018"/>
              <a:ext cx="2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y=D</a:t>
              </a:r>
              <a:endParaRPr lang="he-IL" altLang="he-IL" sz="1799"/>
            </a:p>
          </p:txBody>
        </p:sp>
        <p:sp>
          <p:nvSpPr>
            <p:cNvPr id="36880" name="Rectangle 18"/>
            <p:cNvSpPr>
              <a:spLocks noChangeArrowheads="1"/>
            </p:cNvSpPr>
            <p:nvPr/>
          </p:nvSpPr>
          <p:spPr bwMode="auto">
            <a:xfrm>
              <a:off x="4258" y="1016"/>
              <a:ext cx="26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 b="1">
                  <a:solidFill>
                    <a:srgbClr val="000000"/>
                  </a:solidFill>
                </a:rPr>
                <a:t>Total</a:t>
              </a:r>
              <a:endParaRPr lang="he-IL" altLang="he-IL" sz="1799"/>
            </a:p>
          </p:txBody>
        </p:sp>
        <p:sp>
          <p:nvSpPr>
            <p:cNvPr id="36881" name="Rectangle 19"/>
            <p:cNvSpPr>
              <a:spLocks noChangeArrowheads="1"/>
            </p:cNvSpPr>
            <p:nvPr/>
          </p:nvSpPr>
          <p:spPr bwMode="auto">
            <a:xfrm>
              <a:off x="698" y="1154"/>
              <a:ext cx="20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P(y</a:t>
              </a:r>
              <a:r>
                <a:rPr lang="en-US" altLang="he-IL" sz="1400">
                  <a:solidFill>
                    <a:srgbClr val="000000"/>
                  </a:solidFill>
                </a:rPr>
                <a:t>)</a:t>
              </a:r>
              <a:endParaRPr lang="he-IL" altLang="he-IL" sz="1799"/>
            </a:p>
          </p:txBody>
        </p:sp>
        <p:sp>
          <p:nvSpPr>
            <p:cNvPr id="36882" name="Rectangle 20"/>
            <p:cNvSpPr>
              <a:spLocks noChangeArrowheads="1"/>
            </p:cNvSpPr>
            <p:nvPr/>
          </p:nvSpPr>
          <p:spPr bwMode="auto">
            <a:xfrm>
              <a:off x="2037" y="1154"/>
              <a:ext cx="3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44/100</a:t>
              </a:r>
              <a:endParaRPr lang="he-IL" altLang="he-IL" sz="1799"/>
            </a:p>
          </p:txBody>
        </p:sp>
        <p:sp>
          <p:nvSpPr>
            <p:cNvPr id="36883" name="Rectangle 21"/>
            <p:cNvSpPr>
              <a:spLocks noChangeArrowheads="1"/>
            </p:cNvSpPr>
            <p:nvPr/>
          </p:nvSpPr>
          <p:spPr bwMode="auto">
            <a:xfrm>
              <a:off x="2592" y="1154"/>
              <a:ext cx="3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24/100</a:t>
              </a:r>
              <a:endParaRPr lang="he-IL" altLang="he-IL" sz="1799"/>
            </a:p>
          </p:txBody>
        </p:sp>
        <p:sp>
          <p:nvSpPr>
            <p:cNvPr id="36884" name="Rectangle 22"/>
            <p:cNvSpPr>
              <a:spLocks noChangeArrowheads="1"/>
            </p:cNvSpPr>
            <p:nvPr/>
          </p:nvSpPr>
          <p:spPr bwMode="auto">
            <a:xfrm>
              <a:off x="3147" y="1154"/>
              <a:ext cx="3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13/100</a:t>
              </a:r>
              <a:endParaRPr lang="he-IL" altLang="he-IL" sz="1799"/>
            </a:p>
          </p:txBody>
        </p:sp>
        <p:sp>
          <p:nvSpPr>
            <p:cNvPr id="36885" name="Rectangle 23"/>
            <p:cNvSpPr>
              <a:spLocks noChangeArrowheads="1"/>
            </p:cNvSpPr>
            <p:nvPr/>
          </p:nvSpPr>
          <p:spPr bwMode="auto">
            <a:xfrm>
              <a:off x="3703" y="1154"/>
              <a:ext cx="3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19/100</a:t>
              </a:r>
              <a:endParaRPr lang="he-IL" altLang="he-IL" sz="1799"/>
            </a:p>
          </p:txBody>
        </p:sp>
        <p:sp>
          <p:nvSpPr>
            <p:cNvPr id="36886" name="Rectangle 24"/>
            <p:cNvSpPr>
              <a:spLocks noChangeArrowheads="1"/>
            </p:cNvSpPr>
            <p:nvPr/>
          </p:nvSpPr>
          <p:spPr bwMode="auto">
            <a:xfrm>
              <a:off x="4258" y="1152"/>
              <a:ext cx="40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 b="1">
                  <a:solidFill>
                    <a:srgbClr val="000000"/>
                  </a:solidFill>
                </a:rPr>
                <a:t>100/100</a:t>
              </a:r>
              <a:endParaRPr lang="he-IL" altLang="he-IL" sz="1799"/>
            </a:p>
          </p:txBody>
        </p:sp>
        <p:sp>
          <p:nvSpPr>
            <p:cNvPr id="36887" name="Line 25"/>
            <p:cNvSpPr>
              <a:spLocks noChangeShapeType="1"/>
            </p:cNvSpPr>
            <p:nvPr/>
          </p:nvSpPr>
          <p:spPr bwMode="auto">
            <a:xfrm>
              <a:off x="2010" y="1008"/>
              <a:ext cx="1" cy="2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88" name="Rectangle 26"/>
            <p:cNvSpPr>
              <a:spLocks noChangeArrowheads="1"/>
            </p:cNvSpPr>
            <p:nvPr/>
          </p:nvSpPr>
          <p:spPr bwMode="auto">
            <a:xfrm>
              <a:off x="2010" y="1008"/>
              <a:ext cx="11" cy="2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89" name="Line 27"/>
            <p:cNvSpPr>
              <a:spLocks noChangeShapeType="1"/>
            </p:cNvSpPr>
            <p:nvPr/>
          </p:nvSpPr>
          <p:spPr bwMode="auto">
            <a:xfrm>
              <a:off x="2565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0" name="Rectangle 28"/>
            <p:cNvSpPr>
              <a:spLocks noChangeArrowheads="1"/>
            </p:cNvSpPr>
            <p:nvPr/>
          </p:nvSpPr>
          <p:spPr bwMode="auto">
            <a:xfrm>
              <a:off x="2565" y="1018"/>
              <a:ext cx="11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1" name="Line 29"/>
            <p:cNvSpPr>
              <a:spLocks noChangeShapeType="1"/>
            </p:cNvSpPr>
            <p:nvPr/>
          </p:nvSpPr>
          <p:spPr bwMode="auto">
            <a:xfrm>
              <a:off x="3121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2" name="Rectangle 30"/>
            <p:cNvSpPr>
              <a:spLocks noChangeArrowheads="1"/>
            </p:cNvSpPr>
            <p:nvPr/>
          </p:nvSpPr>
          <p:spPr bwMode="auto">
            <a:xfrm>
              <a:off x="3121" y="1018"/>
              <a:ext cx="10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3" name="Line 31"/>
            <p:cNvSpPr>
              <a:spLocks noChangeShapeType="1"/>
            </p:cNvSpPr>
            <p:nvPr/>
          </p:nvSpPr>
          <p:spPr bwMode="auto">
            <a:xfrm>
              <a:off x="3676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4" name="Rectangle 32"/>
            <p:cNvSpPr>
              <a:spLocks noChangeArrowheads="1"/>
            </p:cNvSpPr>
            <p:nvPr/>
          </p:nvSpPr>
          <p:spPr bwMode="auto">
            <a:xfrm>
              <a:off x="3676" y="1018"/>
              <a:ext cx="11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5" name="Line 33"/>
            <p:cNvSpPr>
              <a:spLocks noChangeShapeType="1"/>
            </p:cNvSpPr>
            <p:nvPr/>
          </p:nvSpPr>
          <p:spPr bwMode="auto">
            <a:xfrm>
              <a:off x="4231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6" name="Rectangle 34"/>
            <p:cNvSpPr>
              <a:spLocks noChangeArrowheads="1"/>
            </p:cNvSpPr>
            <p:nvPr/>
          </p:nvSpPr>
          <p:spPr bwMode="auto">
            <a:xfrm>
              <a:off x="4231" y="1018"/>
              <a:ext cx="11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7" name="Line 35"/>
            <p:cNvSpPr>
              <a:spLocks noChangeShapeType="1"/>
            </p:cNvSpPr>
            <p:nvPr/>
          </p:nvSpPr>
          <p:spPr bwMode="auto">
            <a:xfrm>
              <a:off x="4787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8" name="Rectangle 36"/>
            <p:cNvSpPr>
              <a:spLocks noChangeArrowheads="1"/>
            </p:cNvSpPr>
            <p:nvPr/>
          </p:nvSpPr>
          <p:spPr bwMode="auto">
            <a:xfrm>
              <a:off x="4787" y="1018"/>
              <a:ext cx="10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9" name="Line 37"/>
            <p:cNvSpPr>
              <a:spLocks noChangeShapeType="1"/>
            </p:cNvSpPr>
            <p:nvPr/>
          </p:nvSpPr>
          <p:spPr bwMode="auto">
            <a:xfrm>
              <a:off x="672" y="1144"/>
              <a:ext cx="1" cy="14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900" name="Rectangle 38"/>
            <p:cNvSpPr>
              <a:spLocks noChangeArrowheads="1"/>
            </p:cNvSpPr>
            <p:nvPr/>
          </p:nvSpPr>
          <p:spPr bwMode="auto">
            <a:xfrm>
              <a:off x="672" y="1144"/>
              <a:ext cx="11" cy="14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901" name="Line 39"/>
            <p:cNvSpPr>
              <a:spLocks noChangeShapeType="1"/>
            </p:cNvSpPr>
            <p:nvPr/>
          </p:nvSpPr>
          <p:spPr bwMode="auto">
            <a:xfrm>
              <a:off x="2021" y="1008"/>
              <a:ext cx="2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902" name="Rectangle 40"/>
            <p:cNvSpPr>
              <a:spLocks noChangeArrowheads="1"/>
            </p:cNvSpPr>
            <p:nvPr/>
          </p:nvSpPr>
          <p:spPr bwMode="auto">
            <a:xfrm>
              <a:off x="2021" y="1008"/>
              <a:ext cx="277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903" name="Line 41"/>
            <p:cNvSpPr>
              <a:spLocks noChangeShapeType="1"/>
            </p:cNvSpPr>
            <p:nvPr/>
          </p:nvSpPr>
          <p:spPr bwMode="auto">
            <a:xfrm>
              <a:off x="683" y="1144"/>
              <a:ext cx="41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904" name="Rectangle 42"/>
            <p:cNvSpPr>
              <a:spLocks noChangeArrowheads="1"/>
            </p:cNvSpPr>
            <p:nvPr/>
          </p:nvSpPr>
          <p:spPr bwMode="auto">
            <a:xfrm>
              <a:off x="683" y="1144"/>
              <a:ext cx="4114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905" name="Line 43"/>
            <p:cNvSpPr>
              <a:spLocks noChangeShapeType="1"/>
            </p:cNvSpPr>
            <p:nvPr/>
          </p:nvSpPr>
          <p:spPr bwMode="auto">
            <a:xfrm>
              <a:off x="683" y="1280"/>
              <a:ext cx="41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906" name="Rectangle 44"/>
            <p:cNvSpPr>
              <a:spLocks noChangeArrowheads="1"/>
            </p:cNvSpPr>
            <p:nvPr/>
          </p:nvSpPr>
          <p:spPr bwMode="auto">
            <a:xfrm>
              <a:off x="683" y="1280"/>
              <a:ext cx="4114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DB00-1373-4ECE-A90B-BF1897E10431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0" name="Object 5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3725133" y="1226487"/>
          <a:ext cx="4379782" cy="457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משוואה" r:id="rId4" imgW="1803400" imgH="203200" progId="Equation.3">
                  <p:embed/>
                </p:oleObj>
              </mc:Choice>
              <mc:Fallback>
                <p:oleObj name="משוואה" r:id="rId4" imgW="1803400" imgH="203200" progId="Equation.3">
                  <p:embed/>
                  <p:pic>
                    <p:nvPicPr>
                      <p:cNvPr id="3994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133" y="1226487"/>
                        <a:ext cx="4379782" cy="457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7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200148" y="2005282"/>
          <a:ext cx="9429752" cy="38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משוואה" r:id="rId6" imgW="4787900" imgH="203200" progId="Equation.3">
                  <p:embed/>
                </p:oleObj>
              </mc:Choice>
              <mc:Fallback>
                <p:oleObj name="משוואה" r:id="rId6" imgW="4787900" imgH="203200" progId="Equation.3">
                  <p:embed/>
                  <p:pic>
                    <p:nvPicPr>
                      <p:cNvPr id="39941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48" y="2005282"/>
                        <a:ext cx="9429752" cy="380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697153-0F67-42E1-9D41-A0D3D86F508A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he-IL" sz="1400"/>
          </a:p>
        </p:txBody>
      </p:sp>
      <p:pic>
        <p:nvPicPr>
          <p:cNvPr id="39943" name="Picture 10" descr="https://upload.wikimedia.org/wikipedia/commons/thumb/d/d4/Entropy-mutual-information-relative-entropy-relation-diagram.svg/2000px-Entropy-mutual-information-relative-entropy-relation-diagram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37" y="3079564"/>
            <a:ext cx="4377379" cy="30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744D63-A889-45B5-BFF0-7BAC734553B6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8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Information-Theoretic Approaches to Data Mining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Uncertainty Approach</a:t>
            </a:r>
            <a:endParaRPr lang="he-IL" dirty="0"/>
          </a:p>
          <a:p>
            <a:pPr lvl="1"/>
            <a:r>
              <a:rPr lang="en-US" dirty="0"/>
              <a:t>Data mining is aimed at reducing uncertainty of the target (predicted) variables </a:t>
            </a:r>
          </a:p>
          <a:p>
            <a:pPr lvl="1"/>
            <a:r>
              <a:rPr lang="en-US" dirty="0"/>
              <a:t>Uncertainty can be represented by entropy</a:t>
            </a:r>
          </a:p>
          <a:p>
            <a:pPr lvl="1"/>
            <a:r>
              <a:rPr lang="en-US" dirty="0"/>
              <a:t>Data mining algorithms look for models that minimize entropy or maximize mutual information (information gain)</a:t>
            </a:r>
          </a:p>
          <a:p>
            <a:pPr lvl="1"/>
            <a:r>
              <a:rPr lang="fr-FR" dirty="0"/>
              <a:t>Usage: ID3, C4.5, IFN, etc.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49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3853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Uncertainty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678" cy="4351338"/>
          </a:xfrm>
        </p:spPr>
        <p:txBody>
          <a:bodyPr>
            <a:normAutofit/>
          </a:bodyPr>
          <a:lstStyle/>
          <a:p>
            <a:r>
              <a:rPr lang="en-US" dirty="0"/>
              <a:t>What is information?</a:t>
            </a:r>
          </a:p>
          <a:p>
            <a:pPr lvl="1"/>
            <a:r>
              <a:rPr lang="en-US" dirty="0" err="1"/>
              <a:t>Attneave</a:t>
            </a:r>
            <a:r>
              <a:rPr lang="en-US" dirty="0"/>
              <a:t>(1959): Information is that which removes or reduces </a:t>
            </a:r>
            <a:r>
              <a:rPr lang="en-US" i="1" dirty="0"/>
              <a:t>uncertainty.</a:t>
            </a:r>
            <a:endParaRPr lang="en-US" dirty="0"/>
          </a:p>
          <a:p>
            <a:r>
              <a:rPr lang="en-US" dirty="0"/>
              <a:t>Uncertainty is our limited knowledge about the </a:t>
            </a:r>
            <a:r>
              <a:rPr lang="en-US" i="1" dirty="0"/>
              <a:t>outcome </a:t>
            </a:r>
            <a:r>
              <a:rPr lang="en-US" dirty="0"/>
              <a:t>of some (future) event.</a:t>
            </a:r>
          </a:p>
          <a:p>
            <a:r>
              <a:rPr lang="en-US" dirty="0"/>
              <a:t>Examples of uncertain events</a:t>
            </a:r>
          </a:p>
          <a:p>
            <a:pPr lvl="1"/>
            <a:r>
              <a:rPr lang="en-US" dirty="0"/>
              <a:t>Credit card transaction (legitimate / fraudulent)</a:t>
            </a:r>
          </a:p>
          <a:p>
            <a:pPr lvl="1"/>
            <a:r>
              <a:rPr lang="en-US" dirty="0"/>
              <a:t>A patient clinical condition (disease = ??? )</a:t>
            </a:r>
          </a:p>
          <a:p>
            <a:pPr lvl="1"/>
            <a:r>
              <a:rPr lang="en-US" dirty="0"/>
              <a:t>Final grade point average of a student admitted to the university (outcome = value between 0 and 100)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2806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Information-Theoretic Approaches to Data Mining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Data Compression Approach (see </a:t>
            </a:r>
            <a:r>
              <a:rPr lang="en-US" dirty="0" err="1"/>
              <a:t>Mannila</a:t>
            </a:r>
            <a:r>
              <a:rPr lang="en-US" dirty="0"/>
              <a:t>, 2000)</a:t>
            </a:r>
          </a:p>
          <a:p>
            <a:pPr lvl="1"/>
            <a:r>
              <a:rPr lang="en-US" dirty="0"/>
              <a:t>Smaller models are more comprehensible to the user</a:t>
            </a:r>
          </a:p>
          <a:p>
            <a:pPr lvl="1"/>
            <a:r>
              <a:rPr lang="en-US" dirty="0"/>
              <a:t>The goal of data mining is to </a:t>
            </a:r>
            <a:r>
              <a:rPr lang="en-US" i="1" dirty="0"/>
              <a:t>compress the data </a:t>
            </a:r>
            <a:r>
              <a:rPr lang="en-US" dirty="0"/>
              <a:t>by finding some structure (model) for it</a:t>
            </a:r>
          </a:p>
          <a:p>
            <a:pPr lvl="1"/>
            <a:r>
              <a:rPr lang="en-US" dirty="0"/>
              <a:t>Data mining algorithms should choose a hypothesis that compresses data the most (the MDL Principle)</a:t>
            </a:r>
          </a:p>
          <a:p>
            <a:pPr lvl="1"/>
            <a:r>
              <a:rPr lang="en-US" dirty="0"/>
              <a:t>Usage: Bayesian learning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97873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Occam’s Razor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Commonly attributed to William of Ockham (1290--1349). In sharp contrast to the principle of multiple explanations, it states:</a:t>
            </a:r>
          </a:p>
          <a:p>
            <a:pPr lvl="1"/>
            <a:r>
              <a:rPr lang="en-US" dirty="0"/>
              <a:t>Entities should not be multiplied beyond necessity.</a:t>
            </a:r>
          </a:p>
          <a:p>
            <a:r>
              <a:rPr lang="en-US" dirty="0"/>
              <a:t>Commonly explained as:</a:t>
            </a:r>
          </a:p>
          <a:p>
            <a:pPr lvl="1"/>
            <a:r>
              <a:rPr lang="en-US" dirty="0"/>
              <a:t>when have choices, choose the simplest theory.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51</a:t>
            </a:fld>
            <a:endParaRPr lang="he-IL" dirty="0"/>
          </a:p>
        </p:txBody>
      </p:sp>
      <p:pic>
        <p:nvPicPr>
          <p:cNvPr id="6146" name="Picture 2" descr="What does Occam&amp;#39;s razor mean? | English Talk Zone">
            <a:extLst>
              <a:ext uri="{FF2B5EF4-FFF2-40B4-BE49-F238E27FC236}">
                <a16:creationId xmlns:a16="http://schemas.microsoft.com/office/drawing/2014/main" id="{0F5332C0-4681-4C72-8EF6-FB7CC2BE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897922"/>
            <a:ext cx="2442700" cy="297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ccam&amp;#39;s Razor | CPR Blog">
            <a:extLst>
              <a:ext uri="{FF2B5EF4-FFF2-40B4-BE49-F238E27FC236}">
                <a16:creationId xmlns:a16="http://schemas.microsoft.com/office/drawing/2014/main" id="{9585A3DC-6601-4CA7-8A8B-8A730A0A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22" y="4223958"/>
            <a:ext cx="4094286" cy="226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061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Compression Approach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Example: regression (line fitting)</a:t>
            </a:r>
          </a:p>
          <a:p>
            <a:pPr lvl="1"/>
            <a:r>
              <a:rPr lang="en-US" dirty="0"/>
              <a:t>Which model is the best?</a:t>
            </a:r>
          </a:p>
          <a:p>
            <a:pPr lvl="2"/>
            <a:r>
              <a:rPr lang="en-US" dirty="0"/>
              <a:t>Model selection and overfitting</a:t>
            </a:r>
          </a:p>
          <a:p>
            <a:pPr lvl="2"/>
            <a:r>
              <a:rPr lang="en-US" dirty="0"/>
              <a:t>Complexity of the model vs. Goodness of fit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52</a:t>
            </a:fld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DA496-8217-4A28-A314-265F4C1F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32" y="3491334"/>
            <a:ext cx="7833946" cy="24409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86BD33-7C3D-4C68-8BF7-B8EC0003DB77}"/>
              </a:ext>
            </a:extLst>
          </p:cNvPr>
          <p:cNvSpPr/>
          <p:nvPr/>
        </p:nvSpPr>
        <p:spPr>
          <a:xfrm>
            <a:off x="1078523" y="59887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Source: Grunwald et al. (2005) </a:t>
            </a:r>
            <a:r>
              <a:rPr lang="en-US" i="1" dirty="0">
                <a:latin typeface="Garamond-Italic"/>
              </a:rPr>
              <a:t>Advances in Minimum Description</a:t>
            </a:r>
          </a:p>
          <a:p>
            <a:r>
              <a:rPr lang="en-US" i="1" dirty="0">
                <a:latin typeface="Garamond-Italic"/>
              </a:rPr>
              <a:t>Length: Theory and Applications.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12363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Description Length (MDL) Principle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  <a:p>
            <a:pPr lvl="1"/>
            <a:r>
              <a:rPr lang="en-US" dirty="0"/>
              <a:t>The attribute values in each case are available to both a </a:t>
            </a:r>
            <a:r>
              <a:rPr lang="en-US" i="1" dirty="0"/>
              <a:t>sender </a:t>
            </a:r>
            <a:r>
              <a:rPr lang="en-US" dirty="0"/>
              <a:t>and a </a:t>
            </a:r>
            <a:r>
              <a:rPr lang="en-US" i="1" dirty="0"/>
              <a:t>receiver</a:t>
            </a:r>
          </a:p>
          <a:p>
            <a:pPr lvl="1"/>
            <a:r>
              <a:rPr lang="en-US" dirty="0"/>
              <a:t>Only the sender knows the class to which each case belongs</a:t>
            </a:r>
          </a:p>
          <a:p>
            <a:pPr lvl="1"/>
            <a:r>
              <a:rPr lang="en-US" dirty="0"/>
              <a:t>The sender must transmit the classification information to the receiver </a:t>
            </a:r>
            <a:r>
              <a:rPr lang="en-US" i="1" dirty="0"/>
              <a:t>by using a minimum number of bits</a:t>
            </a:r>
          </a:p>
          <a:p>
            <a:r>
              <a:rPr lang="en-US" dirty="0"/>
              <a:t>Decision Variable</a:t>
            </a:r>
          </a:p>
          <a:p>
            <a:pPr lvl="1"/>
            <a:r>
              <a:rPr lang="en-US" dirty="0"/>
              <a:t>The model instance (“hypothesis”) to be used by the “sender” out of a given family of models (e.g., decision trees, info-fuzzy networks, </a:t>
            </a:r>
            <a:r>
              <a:rPr lang="en-US" i="1" dirty="0"/>
              <a:t>k</a:t>
            </a:r>
            <a:r>
              <a:rPr lang="en-US" dirty="0"/>
              <a:t>th degree polynomials, etc.)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63501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MDL Preliminaries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L(h)</a:t>
            </a:r>
            <a:r>
              <a:rPr lang="en-US" dirty="0"/>
              <a:t>-the length, in bits, of the description of the hypothesis (the </a:t>
            </a:r>
            <a:r>
              <a:rPr lang="en-US" i="1" dirty="0"/>
              <a:t>theory cost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Also called </a:t>
            </a:r>
            <a:r>
              <a:rPr lang="en-US" i="1" dirty="0"/>
              <a:t>parametric complexity </a:t>
            </a:r>
            <a:r>
              <a:rPr lang="en-US" dirty="0"/>
              <a:t>(measure of the model “richness”, related to the number of model parameters)</a:t>
            </a:r>
          </a:p>
          <a:p>
            <a:pPr lvl="1"/>
            <a:r>
              <a:rPr lang="en-US" dirty="0"/>
              <a:t>Example –decision tree: </a:t>
            </a:r>
            <a:r>
              <a:rPr lang="en-US" i="1" dirty="0"/>
              <a:t>L (h) </a:t>
            </a:r>
            <a:r>
              <a:rPr lang="en-US" dirty="0"/>
              <a:t>= </a:t>
            </a:r>
            <a:r>
              <a:rPr lang="en-US" i="1" dirty="0"/>
              <a:t>f (number of nodes)</a:t>
            </a:r>
          </a:p>
          <a:p>
            <a:r>
              <a:rPr lang="en-US" dirty="0"/>
              <a:t>In the case of noisy data, the </a:t>
            </a:r>
            <a:r>
              <a:rPr lang="en-US" i="1" dirty="0"/>
              <a:t>exceptions </a:t>
            </a:r>
            <a:r>
              <a:rPr lang="en-US" dirty="0"/>
              <a:t>to the hypothesis should also be transmitted.</a:t>
            </a:r>
          </a:p>
          <a:p>
            <a:r>
              <a:rPr lang="en-US" i="1" dirty="0"/>
              <a:t>L(D/h) </a:t>
            </a:r>
            <a:r>
              <a:rPr lang="en-US" dirty="0"/>
              <a:t>-the length, in bits, of the description of the data under the assumption that both the sender and the receiver know the hypothesis (encoded with the help of the hypothesis)</a:t>
            </a:r>
          </a:p>
          <a:p>
            <a:pPr lvl="1"/>
            <a:r>
              <a:rPr lang="en-US" dirty="0"/>
              <a:t>Complex hypotheses lead to small </a:t>
            </a:r>
            <a:r>
              <a:rPr lang="en-US" i="1" dirty="0"/>
              <a:t>L (D/H) </a:t>
            </a:r>
            <a:r>
              <a:rPr lang="en-US" dirty="0"/>
              <a:t>and vice versa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20059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MDL Principle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Choose 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𝑀𝐷𝐿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which satisfies the following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i="1" dirty="0"/>
                  <a:t>L</a:t>
                </a:r>
                <a:r>
                  <a:rPr lang="en-US" dirty="0"/>
                  <a:t>–description length (bits)</a:t>
                </a:r>
              </a:p>
              <a:p>
                <a:pPr lvl="1"/>
                <a:r>
                  <a:rPr lang="en-US" i="1" dirty="0"/>
                  <a:t>C1</a:t>
                </a:r>
                <a:r>
                  <a:rPr lang="en-US" dirty="0"/>
                  <a:t>-the optimal encoding of the hypothesis </a:t>
                </a:r>
                <a:r>
                  <a:rPr lang="en-US" i="1" dirty="0"/>
                  <a:t>h</a:t>
                </a:r>
              </a:p>
              <a:p>
                <a:pPr lvl="1"/>
                <a:r>
                  <a:rPr lang="en-US" i="1" dirty="0"/>
                  <a:t>C2</a:t>
                </a:r>
                <a:r>
                  <a:rPr lang="en-US" dirty="0"/>
                  <a:t>–the optimal encoding of data </a:t>
                </a:r>
                <a:r>
                  <a:rPr lang="en-US" i="1" dirty="0"/>
                  <a:t>D </a:t>
                </a:r>
                <a:r>
                  <a:rPr lang="en-US" dirty="0"/>
                  <a:t>given the hypothesis</a:t>
                </a:r>
              </a:p>
              <a:p>
                <a:r>
                  <a:rPr lang="en-US" dirty="0"/>
                  <a:t>Interpretation</a:t>
                </a:r>
              </a:p>
              <a:p>
                <a:pPr lvl="1"/>
                <a:r>
                  <a:rPr lang="en-US" dirty="0"/>
                  <a:t>The MDL principle represents the trade-off between the model complexity and the number of errors committed by it in the training data.</a:t>
                </a:r>
              </a:p>
              <a:p>
                <a:r>
                  <a:rPr lang="en-US" dirty="0"/>
                  <a:t>Practical Usage</a:t>
                </a:r>
              </a:p>
              <a:p>
                <a:pPr lvl="1"/>
                <a:r>
                  <a:rPr lang="en-US" dirty="0"/>
                  <a:t>The MDL principle proved to be an efficient tool for dealing with the problem of </a:t>
                </a:r>
                <a:r>
                  <a:rPr lang="en-US" i="1" dirty="0"/>
                  <a:t>overfitting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55</a:t>
            </a:fld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37F3F-B097-4402-8A4A-E3DCE3169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180" y="2422647"/>
            <a:ext cx="49149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73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hanging times in International Data Collection - Dynamic Fieldwork">
            <a:extLst>
              <a:ext uri="{FF2B5EF4-FFF2-40B4-BE49-F238E27FC236}">
                <a16:creationId xmlns:a16="http://schemas.microsoft.com/office/drawing/2014/main" id="{1F55BAB1-DCA6-41DC-A244-3718B48D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2" y="302759"/>
            <a:ext cx="11900635" cy="62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824CB-2BA3-4F94-A2AA-F1368C97E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Classification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DD687-47A3-41F0-A0AE-005000824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9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vs. Prediction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Classification  </a:t>
            </a:r>
            <a:endParaRPr lang="he-IL" dirty="0"/>
          </a:p>
          <a:p>
            <a:pPr lvl="1"/>
            <a:r>
              <a:rPr lang="en-US" dirty="0"/>
              <a:t>predicts categorical class labels (discrete or nominal)</a:t>
            </a:r>
          </a:p>
          <a:p>
            <a:pPr lvl="1"/>
            <a:r>
              <a:rPr lang="en-US" dirty="0"/>
              <a:t>Default predicted class: </a:t>
            </a:r>
            <a:r>
              <a:rPr lang="en-US" i="1" dirty="0"/>
              <a:t>majority voting</a:t>
            </a:r>
            <a:endParaRPr lang="en-US" dirty="0"/>
          </a:p>
          <a:p>
            <a:pPr lvl="1"/>
            <a:r>
              <a:rPr lang="en-US" dirty="0"/>
              <a:t>Optional: class probability estimation</a:t>
            </a:r>
            <a:endParaRPr lang="he-IL" dirty="0"/>
          </a:p>
          <a:p>
            <a:r>
              <a:rPr lang="en-US" dirty="0"/>
              <a:t>Regression  </a:t>
            </a:r>
            <a:endParaRPr lang="he-IL" dirty="0"/>
          </a:p>
          <a:p>
            <a:pPr lvl="1"/>
            <a:r>
              <a:rPr lang="en-US" dirty="0"/>
              <a:t>models continuous-valued functions, i.e., predicts unknown or missing values </a:t>
            </a:r>
          </a:p>
          <a:p>
            <a:pPr lvl="1"/>
            <a:r>
              <a:rPr lang="en-US" dirty="0"/>
              <a:t>Default prediction: </a:t>
            </a:r>
            <a:r>
              <a:rPr lang="en-US" i="1" dirty="0"/>
              <a:t>expected value</a:t>
            </a:r>
            <a:endParaRPr lang="en-US" dirty="0"/>
          </a:p>
          <a:p>
            <a:pPr lvl="1"/>
            <a:r>
              <a:rPr lang="en-US" dirty="0"/>
              <a:t>Optional: confidence interval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8170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typical classification / prediction tasks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he-IL" dirty="0"/>
          </a:p>
          <a:p>
            <a:r>
              <a:rPr lang="en-US" dirty="0"/>
              <a:t>Typical classification tasks</a:t>
            </a:r>
          </a:p>
          <a:p>
            <a:pPr lvl="1"/>
            <a:r>
              <a:rPr lang="en-US" dirty="0"/>
              <a:t>Credit approval: approve / deny</a:t>
            </a:r>
          </a:p>
          <a:p>
            <a:pPr lvl="1"/>
            <a:r>
              <a:rPr lang="en-US" dirty="0"/>
              <a:t>Target marketing: will buy / will not buy</a:t>
            </a:r>
          </a:p>
          <a:p>
            <a:pPr lvl="1"/>
            <a:r>
              <a:rPr lang="nl-NL" dirty="0"/>
              <a:t>Medical diagnosis: Hepatitis B / Hepatitis C</a:t>
            </a:r>
          </a:p>
          <a:p>
            <a:pPr lvl="1"/>
            <a:r>
              <a:rPr lang="en-US" dirty="0"/>
              <a:t>Fraud detection: lawful transaction / fraudulent transaction</a:t>
            </a:r>
          </a:p>
          <a:p>
            <a:r>
              <a:rPr lang="en-US" dirty="0"/>
              <a:t>Typical prediction / regression tasks</a:t>
            </a:r>
          </a:p>
          <a:p>
            <a:pPr lvl="1"/>
            <a:r>
              <a:rPr lang="en-US" dirty="0"/>
              <a:t>Weather forecast: predict tomorrow’s temperature</a:t>
            </a:r>
          </a:p>
          <a:p>
            <a:pPr lvl="1"/>
            <a:r>
              <a:rPr lang="en-US" dirty="0"/>
              <a:t>Stock trading: predict stock’s price tomorrow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9355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Classification—A Three-Step Process 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Model construction / induction</a:t>
            </a:r>
          </a:p>
          <a:p>
            <a:pPr lvl="1"/>
            <a:r>
              <a:rPr lang="en-US" dirty="0"/>
              <a:t>Record labeling</a:t>
            </a:r>
          </a:p>
          <a:p>
            <a:pPr lvl="1"/>
            <a:r>
              <a:rPr lang="en-US" dirty="0"/>
              <a:t>Splitting the labelled data into a </a:t>
            </a:r>
            <a:r>
              <a:rPr lang="en-US" i="1" dirty="0"/>
              <a:t>training set </a:t>
            </a:r>
            <a:r>
              <a:rPr lang="en-US" dirty="0"/>
              <a:t>and a </a:t>
            </a:r>
            <a:r>
              <a:rPr lang="en-US" i="1" dirty="0"/>
              <a:t>testing set</a:t>
            </a:r>
            <a:endParaRPr lang="en-US" dirty="0"/>
          </a:p>
          <a:p>
            <a:pPr lvl="1"/>
            <a:r>
              <a:rPr lang="en-US" dirty="0"/>
              <a:t>Inducing the model(s) from the training set</a:t>
            </a:r>
          </a:p>
          <a:p>
            <a:r>
              <a:rPr lang="en-US" dirty="0"/>
              <a:t>Model evaluation </a:t>
            </a:r>
          </a:p>
          <a:p>
            <a:pPr lvl="1"/>
            <a:r>
              <a:rPr lang="en-US" dirty="0"/>
              <a:t>Measuring the accuracy rate on the </a:t>
            </a:r>
            <a:r>
              <a:rPr lang="en-US" i="1" dirty="0"/>
              <a:t>testing set</a:t>
            </a:r>
            <a:endParaRPr lang="en-US" dirty="0"/>
          </a:p>
          <a:p>
            <a:pPr lvl="1"/>
            <a:r>
              <a:rPr lang="en-US" dirty="0"/>
              <a:t>Comparing to the </a:t>
            </a:r>
            <a:r>
              <a:rPr lang="en-US" i="1" dirty="0"/>
              <a:t>default (majority) rule</a:t>
            </a:r>
            <a:endParaRPr lang="en-US" dirty="0"/>
          </a:p>
          <a:p>
            <a:r>
              <a:rPr lang="en-US" dirty="0"/>
              <a:t>Model usage</a:t>
            </a:r>
          </a:p>
          <a:p>
            <a:pPr lvl="1"/>
            <a:r>
              <a:rPr lang="en-US" dirty="0"/>
              <a:t>Classifying new, unlabeled records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59</a:t>
            </a:fld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F67E5-64AF-4C78-9720-EA86B90FC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915" y="4732195"/>
            <a:ext cx="6199677" cy="15344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DE5B69F-4508-4212-BB99-16F308A7A995}"/>
              </a:ext>
            </a:extLst>
          </p:cNvPr>
          <p:cNvSpPr/>
          <p:nvPr/>
        </p:nvSpPr>
        <p:spPr>
          <a:xfrm>
            <a:off x="5645212" y="5990157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225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 uncertainty?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678" cy="4351338"/>
          </a:xfrm>
        </p:spPr>
        <p:txBody>
          <a:bodyPr>
            <a:normAutofit/>
          </a:bodyPr>
          <a:lstStyle/>
          <a:p>
            <a:r>
              <a:rPr lang="en-US" dirty="0"/>
              <a:t>A quantitative measure of uncertainty should have at least the following properties:</a:t>
            </a:r>
          </a:p>
          <a:p>
            <a:pPr lvl="1"/>
            <a:r>
              <a:rPr lang="en-US" dirty="0"/>
              <a:t>If the outcome of an event can be predicted with a 100% accuracy, then the uncertainty of an event is zero.</a:t>
            </a:r>
          </a:p>
          <a:p>
            <a:pPr lvl="1"/>
            <a:r>
              <a:rPr lang="en-US" dirty="0"/>
              <a:t>The uncertainty of an event increases with the number of possible outcomes (cc vs. student)</a:t>
            </a:r>
          </a:p>
          <a:p>
            <a:pPr lvl="1"/>
            <a:r>
              <a:rPr lang="en-US" dirty="0"/>
              <a:t>For the same number of outcomes, the uncertainty is maximal if each outcome has the same probability.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0681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כותרת 1"/>
          <p:cNvSpPr>
            <a:spLocks noGrp="1"/>
          </p:cNvSpPr>
          <p:nvPr>
            <p:ph type="title"/>
          </p:nvPr>
        </p:nvSpPr>
        <p:spPr>
          <a:xfrm>
            <a:off x="1517795" y="63913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Model Estimation</a:t>
            </a:r>
            <a:endParaRPr lang="he-IL" altLang="he-IL" sz="40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מציין מיקום תוכן 4"/>
          <p:cNvGraphicFramePr>
            <a:graphicFrameLocks noGrp="1"/>
          </p:cNvGraphicFramePr>
          <p:nvPr>
            <p:ph idx="1"/>
            <p:extLst/>
          </p:nvPr>
        </p:nvGraphicFramePr>
        <p:xfrm>
          <a:off x="914400" y="1536756"/>
          <a:ext cx="7854902" cy="4290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2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C266495A-637E-4604-A5C7-867DD41577BF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60</a:t>
            </a:fld>
            <a:endParaRPr lang="en-US" altLang="he-IL" sz="1400"/>
          </a:p>
        </p:txBody>
      </p:sp>
      <p:sp>
        <p:nvSpPr>
          <p:cNvPr id="5125" name="TextBox 5"/>
          <p:cNvSpPr txBox="1">
            <a:spLocks noChangeArrowheads="1"/>
          </p:cNvSpPr>
          <p:nvPr/>
        </p:nvSpPr>
        <p:spPr bwMode="auto">
          <a:xfrm>
            <a:off x="8803034" y="2243270"/>
            <a:ext cx="26631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FontTx/>
              <a:buNone/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accuracy (=100-Train error)</a:t>
            </a:r>
            <a:endParaRPr lang="he-IL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6" name="TextBox 6"/>
          <p:cNvSpPr txBox="1">
            <a:spLocks noChangeArrowheads="1"/>
          </p:cNvSpPr>
          <p:nvPr/>
        </p:nvSpPr>
        <p:spPr bwMode="auto">
          <a:xfrm>
            <a:off x="8803035" y="4191001"/>
            <a:ext cx="26631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FontTx/>
              <a:buNone/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accuracy (=100-Test error)</a:t>
            </a:r>
            <a:endParaRPr lang="he-IL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8803035" y="5681685"/>
            <a:ext cx="26631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FontTx/>
              <a:buNone/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Rule</a:t>
            </a:r>
            <a:endParaRPr lang="he-IL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122B-E946-4AB4-B7F2-6BD6FC2BC884}" type="datetime1">
              <a:rPr lang="en-US" smtClean="0"/>
              <a:t>11/7/2021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6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and Selection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Evaluation metrics: How can we measure accuracy?  Other metrics to consider?</a:t>
            </a:r>
          </a:p>
          <a:p>
            <a:r>
              <a:rPr lang="en-US" dirty="0"/>
              <a:t>Use </a:t>
            </a:r>
            <a:r>
              <a:rPr lang="en-US" b="1" dirty="0"/>
              <a:t>test set </a:t>
            </a:r>
            <a:r>
              <a:rPr lang="en-US" dirty="0"/>
              <a:t>of class-labeled tuples instead of training set when assessing accuracy</a:t>
            </a:r>
          </a:p>
          <a:p>
            <a:pPr lvl="1"/>
            <a:r>
              <a:rPr lang="en-US" dirty="0"/>
              <a:t>The model should </a:t>
            </a:r>
            <a:r>
              <a:rPr lang="en-US" u="sng" dirty="0"/>
              <a:t>generalize</a:t>
            </a:r>
            <a:r>
              <a:rPr lang="en-US" dirty="0"/>
              <a:t> beyond the training instances</a:t>
            </a:r>
          </a:p>
          <a:p>
            <a:r>
              <a:rPr lang="en-US" dirty="0"/>
              <a:t>Use </a:t>
            </a:r>
            <a:r>
              <a:rPr lang="en-US" b="1" dirty="0"/>
              <a:t>validation set </a:t>
            </a:r>
            <a:r>
              <a:rPr lang="en-US" dirty="0"/>
              <a:t>to tune model parameters</a:t>
            </a:r>
          </a:p>
          <a:p>
            <a:pPr lvl="1"/>
            <a:r>
              <a:rPr lang="en-US" dirty="0"/>
              <a:t>Common splits: 50:20:30 or 40:20:40</a:t>
            </a:r>
            <a:endParaRPr lang="he-IL" dirty="0"/>
          </a:p>
          <a:p>
            <a:pPr lvl="1"/>
            <a:r>
              <a:rPr lang="en-US" i="1" dirty="0"/>
              <a:t>k</a:t>
            </a:r>
            <a:r>
              <a:rPr lang="en-US" dirty="0"/>
              <a:t>-Fold Cross Validation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61</a:t>
            </a:fld>
            <a:endParaRPr lang="he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E5B69F-4508-4212-BB99-16F308A7A995}"/>
              </a:ext>
            </a:extLst>
          </p:cNvPr>
          <p:cNvSpPr/>
          <p:nvPr/>
        </p:nvSpPr>
        <p:spPr>
          <a:xfrm>
            <a:off x="5645212" y="5990157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B9A13-F98B-495F-8090-194E9144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091" y="4394718"/>
            <a:ext cx="5856349" cy="159543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9C5981-3C97-4553-B7ED-A76CC156E3CF}"/>
              </a:ext>
            </a:extLst>
          </p:cNvPr>
          <p:cNvSpPr/>
          <p:nvPr/>
        </p:nvSpPr>
        <p:spPr>
          <a:xfrm>
            <a:off x="11353800" y="5868133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642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Classification—Accuracy Estimation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Estimate accuracy of the model</a:t>
                </a:r>
              </a:p>
              <a:p>
                <a:pPr lvl="1"/>
                <a:r>
                  <a:rPr lang="en-US" dirty="0"/>
                  <a:t>The known label is compared to the predicted label</a:t>
                </a:r>
              </a:p>
              <a:p>
                <a:pPr lvl="1"/>
                <a:r>
                  <a:rPr lang="en-US" dirty="0"/>
                  <a:t>Training Accuracy Rate = 1 -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percentage of </a:t>
                </a:r>
                <a:r>
                  <a:rPr lang="en-US" i="1" dirty="0"/>
                  <a:t>training set </a:t>
                </a:r>
                <a:r>
                  <a:rPr lang="en-US" dirty="0"/>
                  <a:t>samples that are correctly classified by the model</a:t>
                </a:r>
              </a:p>
              <a:p>
                <a:r>
                  <a:rPr lang="en-US" dirty="0"/>
                  <a:t>Testing Accuracy Rate = 1 -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𝑇𝑒𝑠𝑡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percentage of </a:t>
                </a:r>
                <a:r>
                  <a:rPr lang="en-US" i="1" dirty="0"/>
                  <a:t>test set </a:t>
                </a:r>
                <a:r>
                  <a:rPr lang="en-US" dirty="0"/>
                  <a:t>samples that are correctly classified by the model</a:t>
                </a:r>
              </a:p>
              <a:p>
                <a:pPr lvl="1"/>
                <a:r>
                  <a:rPr lang="en-US" dirty="0"/>
                  <a:t>Test set is independent of training set, otherwise over-fitting will occur</a:t>
                </a:r>
              </a:p>
              <a:p>
                <a:r>
                  <a:rPr lang="en-US" dirty="0"/>
                  <a:t>If the accuracy is acceptable, use the model to classify data tuples whose class labels are not known.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62</a:t>
            </a:fld>
            <a:endParaRPr lang="he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E5B69F-4508-4212-BB99-16F308A7A995}"/>
              </a:ext>
            </a:extLst>
          </p:cNvPr>
          <p:cNvSpPr/>
          <p:nvPr/>
        </p:nvSpPr>
        <p:spPr>
          <a:xfrm>
            <a:off x="5645212" y="5990157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9C5981-3C97-4553-B7ED-A76CC156E3CF}"/>
              </a:ext>
            </a:extLst>
          </p:cNvPr>
          <p:cNvSpPr/>
          <p:nvPr/>
        </p:nvSpPr>
        <p:spPr>
          <a:xfrm>
            <a:off x="11353800" y="5868133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0548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447800" y="25400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GB" altLang="he-IL" sz="4000" b="1" dirty="0">
                <a:solidFill>
                  <a:srgbClr val="0070C0"/>
                </a:solidFill>
              </a:rPr>
              <a:t>Statistical Hypothesis Testing</a:t>
            </a:r>
            <a:endParaRPr lang="he-IL" altLang="he-IL" sz="4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0" y="1600200"/>
                <a:ext cx="10363200" cy="4524784"/>
              </a:xfrm>
            </p:spPr>
            <p:txBody>
              <a:bodyPr>
                <a:normAutofit/>
              </a:bodyPr>
              <a:lstStyle/>
              <a:p>
                <a:pPr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ההשערה השמרנית – מה שידוע לנו עד היום. מתייחסת לפרמטר מסוים באוכלוסייה על בסיס אינפורמציה/תיאוריה קודמת שיש לחוקר.</a:t>
                </a:r>
              </a:p>
              <a:p>
                <a:pPr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ההשערה האלטרנטיבית - הטענה החדשה שאותה רוצים לאמת במחקר.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סטטיסטי המבחן: ערך המחושב מהמדגם, בעזרתו מחליטים אם לדחות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P-value</a:t>
                </a:r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רמת המובהקות הקטנה ביותר עבורה נדחה את השערת האפס ע"ס תוצאה מדגמית.</a:t>
                </a:r>
              </a:p>
              <a:p>
                <a:pPr>
                  <a:buFontTx/>
                  <a:buNone/>
                </a:pPr>
                <a:endParaRPr lang="he-IL" altLang="he-IL" sz="2599" dirty="0"/>
              </a:p>
              <a:p>
                <a:pPr>
                  <a:buFontTx/>
                  <a:buNone/>
                </a:pPr>
                <a:endParaRPr lang="he-IL" altLang="he-IL" sz="2599" dirty="0"/>
              </a:p>
            </p:txBody>
          </p:sp>
        </mc:Choice>
        <mc:Fallback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600200"/>
                <a:ext cx="10363200" cy="4524784"/>
              </a:xfrm>
              <a:blipFill>
                <a:blip r:embed="rId2"/>
                <a:stretch>
                  <a:fillRect l="-1529" r="-1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B3C9-769E-4939-9080-22FC1C75920D}" type="datetime1">
              <a:rPr lang="en-US" smtClean="0"/>
              <a:t>11/7/2021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9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מציין מיקום של מספר שקופית 6"/>
          <p:cNvSpPr txBox="1">
            <a:spLocks noGrp="1"/>
          </p:cNvSpPr>
          <p:nvPr/>
        </p:nvSpPr>
        <p:spPr bwMode="auto">
          <a:xfrm>
            <a:off x="1982272" y="6244492"/>
            <a:ext cx="2133044" cy="47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fld id="{B2EF3B8B-9A00-414D-9625-355A84070348}" type="slidenum">
              <a:rPr lang="he-IL" altLang="he-IL" sz="1400"/>
              <a:pPr algn="l" eaLnBrk="1" hangingPunct="1">
                <a:spcBef>
                  <a:spcPct val="0"/>
                </a:spcBef>
                <a:buFontTx/>
                <a:buNone/>
              </a:pPr>
              <a:t>64</a:t>
            </a:fld>
            <a:endParaRPr lang="en-US" altLang="he-IL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58959" y="0"/>
            <a:ext cx="9141619" cy="1142702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Confidence Interval for an Error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800070" y="1307030"/>
                <a:ext cx="10820400" cy="373282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𝑇𝑒𝑠𝑡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estimate of the true error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𝑟𝑢𝑒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the population.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𝑇𝑒𝑠𝑡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governed by Binomial distribution approximated by Normal when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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30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223838" lvl="1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Assumption: n test samples are drawn randomly and independently from the entire population.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With the probability 1 - , the 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 error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𝑇𝑟𝑢𝑒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lies in the confidence interval</a:t>
                </a:r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800070" y="1307030"/>
                <a:ext cx="10820400" cy="3732828"/>
              </a:xfrm>
              <a:blipFill>
                <a:blip r:embed="rId3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73" name="Object 4"/>
              <p:cNvSpPr txBox="1"/>
              <p:nvPr>
                <p:ph sz="half" idx="4294967295"/>
              </p:nvPr>
            </p:nvSpPr>
            <p:spPr bwMode="auto">
              <a:xfrm>
                <a:off x="2111375" y="5040313"/>
                <a:ext cx="8197850" cy="85566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rmAutofit fontScale="62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𝐸𝑟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he-IL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</m:fName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𝐸𝑟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he-I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he-IL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he-IL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717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 bwMode="auto">
              <a:xfrm>
                <a:off x="2111375" y="5040313"/>
                <a:ext cx="8197850" cy="855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764D-9E4B-43E7-BF73-996E12120898}" type="datetime1">
              <a:rPr lang="en-US" smtClean="0"/>
              <a:t>11/7/2021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7997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580" y="-39875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Confidence Interval - Example</a:t>
            </a:r>
          </a:p>
        </p:txBody>
      </p:sp>
      <p:pic>
        <p:nvPicPr>
          <p:cNvPr id="539711" name="Picture 6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14" y="5234660"/>
            <a:ext cx="8490913" cy="114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85" y="4437150"/>
            <a:ext cx="7441850" cy="66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Freeform 65"/>
          <p:cNvSpPr>
            <a:spLocks/>
          </p:cNvSpPr>
          <p:nvPr/>
        </p:nvSpPr>
        <p:spPr bwMode="auto">
          <a:xfrm>
            <a:off x="4065036" y="2297223"/>
            <a:ext cx="3885188" cy="1728337"/>
          </a:xfrm>
          <a:custGeom>
            <a:avLst/>
            <a:gdLst>
              <a:gd name="T0" fmla="*/ 0 w 2448"/>
              <a:gd name="T1" fmla="*/ 2147483646 h 1089"/>
              <a:gd name="T2" fmla="*/ 0 w 2448"/>
              <a:gd name="T3" fmla="*/ 2147483646 h 1089"/>
              <a:gd name="T4" fmla="*/ 2147483646 w 2448"/>
              <a:gd name="T5" fmla="*/ 2147483646 h 1089"/>
              <a:gd name="T6" fmla="*/ 2147483646 w 2448"/>
              <a:gd name="T7" fmla="*/ 2147483646 h 1089"/>
              <a:gd name="T8" fmla="*/ 2147483646 w 2448"/>
              <a:gd name="T9" fmla="*/ 2147483646 h 1089"/>
              <a:gd name="T10" fmla="*/ 2147483646 w 2448"/>
              <a:gd name="T11" fmla="*/ 2147483646 h 1089"/>
              <a:gd name="T12" fmla="*/ 2147483646 w 2448"/>
              <a:gd name="T13" fmla="*/ 2147483646 h 1089"/>
              <a:gd name="T14" fmla="*/ 2147483646 w 2448"/>
              <a:gd name="T15" fmla="*/ 2147483646 h 1089"/>
              <a:gd name="T16" fmla="*/ 2147483646 w 2448"/>
              <a:gd name="T17" fmla="*/ 2147483646 h 1089"/>
              <a:gd name="T18" fmla="*/ 2147483646 w 2448"/>
              <a:gd name="T19" fmla="*/ 2147483646 h 1089"/>
              <a:gd name="T20" fmla="*/ 2147483646 w 2448"/>
              <a:gd name="T21" fmla="*/ 2147483646 h 1089"/>
              <a:gd name="T22" fmla="*/ 2147483646 w 2448"/>
              <a:gd name="T23" fmla="*/ 2147483646 h 1089"/>
              <a:gd name="T24" fmla="*/ 2147483646 w 2448"/>
              <a:gd name="T25" fmla="*/ 0 h 1089"/>
              <a:gd name="T26" fmla="*/ 2147483646 w 2448"/>
              <a:gd name="T27" fmla="*/ 2147483646 h 1089"/>
              <a:gd name="T28" fmla="*/ 2147483646 w 2448"/>
              <a:gd name="T29" fmla="*/ 2147483646 h 1089"/>
              <a:gd name="T30" fmla="*/ 2147483646 w 2448"/>
              <a:gd name="T31" fmla="*/ 2147483646 h 1089"/>
              <a:gd name="T32" fmla="*/ 2147483646 w 2448"/>
              <a:gd name="T33" fmla="*/ 2147483646 h 1089"/>
              <a:gd name="T34" fmla="*/ 2147483646 w 2448"/>
              <a:gd name="T35" fmla="*/ 2147483646 h 1089"/>
              <a:gd name="T36" fmla="*/ 2147483646 w 2448"/>
              <a:gd name="T37" fmla="*/ 2147483646 h 1089"/>
              <a:gd name="T38" fmla="*/ 2147483646 w 2448"/>
              <a:gd name="T39" fmla="*/ 2147483646 h 1089"/>
              <a:gd name="T40" fmla="*/ 2147483646 w 2448"/>
              <a:gd name="T41" fmla="*/ 2147483646 h 1089"/>
              <a:gd name="T42" fmla="*/ 2147483646 w 2448"/>
              <a:gd name="T43" fmla="*/ 2147483646 h 1089"/>
              <a:gd name="T44" fmla="*/ 2147483646 w 2448"/>
              <a:gd name="T45" fmla="*/ 2147483646 h 1089"/>
              <a:gd name="T46" fmla="*/ 2147483646 w 2448"/>
              <a:gd name="T47" fmla="*/ 2147483646 h 1089"/>
              <a:gd name="T48" fmla="*/ 2147483646 w 2448"/>
              <a:gd name="T49" fmla="*/ 2147483646 h 1089"/>
              <a:gd name="T50" fmla="*/ 2147483646 w 2448"/>
              <a:gd name="T51" fmla="*/ 2147483646 h 1089"/>
              <a:gd name="T52" fmla="*/ 0 w 2448"/>
              <a:gd name="T53" fmla="*/ 2147483646 h 108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448"/>
              <a:gd name="T82" fmla="*/ 0 h 1089"/>
              <a:gd name="T83" fmla="*/ 2448 w 2448"/>
              <a:gd name="T84" fmla="*/ 1089 h 108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448" h="1089">
                <a:moveTo>
                  <a:pt x="0" y="1089"/>
                </a:moveTo>
                <a:lnTo>
                  <a:pt x="0" y="897"/>
                </a:lnTo>
                <a:lnTo>
                  <a:pt x="96" y="849"/>
                </a:lnTo>
                <a:lnTo>
                  <a:pt x="240" y="753"/>
                </a:lnTo>
                <a:lnTo>
                  <a:pt x="396" y="618"/>
                </a:lnTo>
                <a:lnTo>
                  <a:pt x="558" y="450"/>
                </a:lnTo>
                <a:lnTo>
                  <a:pt x="681" y="324"/>
                </a:lnTo>
                <a:lnTo>
                  <a:pt x="762" y="246"/>
                </a:lnTo>
                <a:lnTo>
                  <a:pt x="837" y="162"/>
                </a:lnTo>
                <a:lnTo>
                  <a:pt x="912" y="129"/>
                </a:lnTo>
                <a:lnTo>
                  <a:pt x="936" y="90"/>
                </a:lnTo>
                <a:lnTo>
                  <a:pt x="1077" y="18"/>
                </a:lnTo>
                <a:lnTo>
                  <a:pt x="1197" y="0"/>
                </a:lnTo>
                <a:lnTo>
                  <a:pt x="1293" y="15"/>
                </a:lnTo>
                <a:lnTo>
                  <a:pt x="1344" y="33"/>
                </a:lnTo>
                <a:lnTo>
                  <a:pt x="1440" y="81"/>
                </a:lnTo>
                <a:lnTo>
                  <a:pt x="1578" y="192"/>
                </a:lnTo>
                <a:lnTo>
                  <a:pt x="1728" y="321"/>
                </a:lnTo>
                <a:lnTo>
                  <a:pt x="1824" y="417"/>
                </a:lnTo>
                <a:lnTo>
                  <a:pt x="1905" y="501"/>
                </a:lnTo>
                <a:lnTo>
                  <a:pt x="2016" y="609"/>
                </a:lnTo>
                <a:lnTo>
                  <a:pt x="2124" y="699"/>
                </a:lnTo>
                <a:lnTo>
                  <a:pt x="2235" y="786"/>
                </a:lnTo>
                <a:lnTo>
                  <a:pt x="2361" y="858"/>
                </a:lnTo>
                <a:lnTo>
                  <a:pt x="2448" y="897"/>
                </a:lnTo>
                <a:lnTo>
                  <a:pt x="2448" y="1089"/>
                </a:lnTo>
                <a:lnTo>
                  <a:pt x="0" y="10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24" name="Freeform 66"/>
          <p:cNvSpPr>
            <a:spLocks/>
          </p:cNvSpPr>
          <p:nvPr/>
        </p:nvSpPr>
        <p:spPr bwMode="auto">
          <a:xfrm>
            <a:off x="5950496" y="2301983"/>
            <a:ext cx="3142431" cy="1647396"/>
          </a:xfrm>
          <a:custGeom>
            <a:avLst/>
            <a:gdLst>
              <a:gd name="T0" fmla="*/ 2147483646 w 901"/>
              <a:gd name="T1" fmla="*/ 2147483646 h 721"/>
              <a:gd name="T2" fmla="*/ 2147483646 w 901"/>
              <a:gd name="T3" fmla="*/ 2147483646 h 721"/>
              <a:gd name="T4" fmla="*/ 2147483646 w 901"/>
              <a:gd name="T5" fmla="*/ 2147483646 h 721"/>
              <a:gd name="T6" fmla="*/ 2147483646 w 901"/>
              <a:gd name="T7" fmla="*/ 2147483646 h 721"/>
              <a:gd name="T8" fmla="*/ 2147483646 w 901"/>
              <a:gd name="T9" fmla="*/ 2147483646 h 721"/>
              <a:gd name="T10" fmla="*/ 2147483646 w 901"/>
              <a:gd name="T11" fmla="*/ 2147483646 h 721"/>
              <a:gd name="T12" fmla="*/ 2147483646 w 901"/>
              <a:gd name="T13" fmla="*/ 2147483646 h 721"/>
              <a:gd name="T14" fmla="*/ 2147483646 w 901"/>
              <a:gd name="T15" fmla="*/ 2147483646 h 721"/>
              <a:gd name="T16" fmla="*/ 2147483646 w 901"/>
              <a:gd name="T17" fmla="*/ 2147483646 h 721"/>
              <a:gd name="T18" fmla="*/ 2147483646 w 901"/>
              <a:gd name="T19" fmla="*/ 2147483646 h 721"/>
              <a:gd name="T20" fmla="*/ 2147483646 w 901"/>
              <a:gd name="T21" fmla="*/ 2147483646 h 721"/>
              <a:gd name="T22" fmla="*/ 2147483646 w 901"/>
              <a:gd name="T23" fmla="*/ 2147483646 h 721"/>
              <a:gd name="T24" fmla="*/ 2147483646 w 901"/>
              <a:gd name="T25" fmla="*/ 2147483646 h 721"/>
              <a:gd name="T26" fmla="*/ 2147483646 w 901"/>
              <a:gd name="T27" fmla="*/ 2147483646 h 721"/>
              <a:gd name="T28" fmla="*/ 2147483646 w 901"/>
              <a:gd name="T29" fmla="*/ 2147483646 h 721"/>
              <a:gd name="T30" fmla="*/ 0 w 901"/>
              <a:gd name="T31" fmla="*/ 0 h 7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01"/>
              <a:gd name="T49" fmla="*/ 0 h 721"/>
              <a:gd name="T50" fmla="*/ 901 w 901"/>
              <a:gd name="T51" fmla="*/ 721 h 72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01" h="721">
                <a:moveTo>
                  <a:pt x="900" y="720"/>
                </a:moveTo>
                <a:lnTo>
                  <a:pt x="805" y="712"/>
                </a:lnTo>
                <a:lnTo>
                  <a:pt x="758" y="704"/>
                </a:lnTo>
                <a:lnTo>
                  <a:pt x="711" y="691"/>
                </a:lnTo>
                <a:lnTo>
                  <a:pt x="663" y="675"/>
                </a:lnTo>
                <a:lnTo>
                  <a:pt x="615" y="653"/>
                </a:lnTo>
                <a:lnTo>
                  <a:pt x="568" y="623"/>
                </a:lnTo>
                <a:lnTo>
                  <a:pt x="473" y="540"/>
                </a:lnTo>
                <a:lnTo>
                  <a:pt x="378" y="422"/>
                </a:lnTo>
                <a:lnTo>
                  <a:pt x="284" y="281"/>
                </a:lnTo>
                <a:lnTo>
                  <a:pt x="236" y="209"/>
                </a:lnTo>
                <a:lnTo>
                  <a:pt x="189" y="142"/>
                </a:lnTo>
                <a:lnTo>
                  <a:pt x="142" y="83"/>
                </a:lnTo>
                <a:lnTo>
                  <a:pt x="94" y="38"/>
                </a:lnTo>
                <a:lnTo>
                  <a:pt x="47" y="9"/>
                </a:lnTo>
                <a:lnTo>
                  <a:pt x="0" y="0"/>
                </a:lnTo>
              </a:path>
            </a:pathLst>
          </a:custGeom>
          <a:noFill/>
          <a:ln w="508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799"/>
          </a:p>
        </p:txBody>
      </p:sp>
      <p:sp>
        <p:nvSpPr>
          <p:cNvPr id="9225" name="Freeform 67"/>
          <p:cNvSpPr>
            <a:spLocks/>
          </p:cNvSpPr>
          <p:nvPr/>
        </p:nvSpPr>
        <p:spPr bwMode="auto">
          <a:xfrm>
            <a:off x="2998515" y="2301983"/>
            <a:ext cx="2953569" cy="1647396"/>
          </a:xfrm>
          <a:custGeom>
            <a:avLst/>
            <a:gdLst>
              <a:gd name="T0" fmla="*/ 0 w 901"/>
              <a:gd name="T1" fmla="*/ 2147483646 h 721"/>
              <a:gd name="T2" fmla="*/ 2147483646 w 901"/>
              <a:gd name="T3" fmla="*/ 2147483646 h 721"/>
              <a:gd name="T4" fmla="*/ 2147483646 w 901"/>
              <a:gd name="T5" fmla="*/ 2147483646 h 721"/>
              <a:gd name="T6" fmla="*/ 2147483646 w 901"/>
              <a:gd name="T7" fmla="*/ 2147483646 h 721"/>
              <a:gd name="T8" fmla="*/ 2147483646 w 901"/>
              <a:gd name="T9" fmla="*/ 2147483646 h 721"/>
              <a:gd name="T10" fmla="*/ 2147483646 w 901"/>
              <a:gd name="T11" fmla="*/ 2147483646 h 721"/>
              <a:gd name="T12" fmla="*/ 2147483646 w 901"/>
              <a:gd name="T13" fmla="*/ 2147483646 h 721"/>
              <a:gd name="T14" fmla="*/ 2147483646 w 901"/>
              <a:gd name="T15" fmla="*/ 2147483646 h 721"/>
              <a:gd name="T16" fmla="*/ 2147483646 w 901"/>
              <a:gd name="T17" fmla="*/ 2147483646 h 721"/>
              <a:gd name="T18" fmla="*/ 2147483646 w 901"/>
              <a:gd name="T19" fmla="*/ 2147483646 h 721"/>
              <a:gd name="T20" fmla="*/ 2147483646 w 901"/>
              <a:gd name="T21" fmla="*/ 2147483646 h 721"/>
              <a:gd name="T22" fmla="*/ 2147483646 w 901"/>
              <a:gd name="T23" fmla="*/ 2147483646 h 721"/>
              <a:gd name="T24" fmla="*/ 2147483646 w 901"/>
              <a:gd name="T25" fmla="*/ 2147483646 h 721"/>
              <a:gd name="T26" fmla="*/ 2147483646 w 901"/>
              <a:gd name="T27" fmla="*/ 2147483646 h 721"/>
              <a:gd name="T28" fmla="*/ 2147483646 w 901"/>
              <a:gd name="T29" fmla="*/ 2147483646 h 721"/>
              <a:gd name="T30" fmla="*/ 2147483646 w 901"/>
              <a:gd name="T31" fmla="*/ 0 h 7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01"/>
              <a:gd name="T49" fmla="*/ 0 h 721"/>
              <a:gd name="T50" fmla="*/ 901 w 901"/>
              <a:gd name="T51" fmla="*/ 721 h 72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01" h="721">
                <a:moveTo>
                  <a:pt x="0" y="720"/>
                </a:moveTo>
                <a:lnTo>
                  <a:pt x="95" y="712"/>
                </a:lnTo>
                <a:lnTo>
                  <a:pt x="142" y="704"/>
                </a:lnTo>
                <a:lnTo>
                  <a:pt x="189" y="691"/>
                </a:lnTo>
                <a:lnTo>
                  <a:pt x="237" y="675"/>
                </a:lnTo>
                <a:lnTo>
                  <a:pt x="284" y="653"/>
                </a:lnTo>
                <a:lnTo>
                  <a:pt x="331" y="623"/>
                </a:lnTo>
                <a:lnTo>
                  <a:pt x="426" y="540"/>
                </a:lnTo>
                <a:lnTo>
                  <a:pt x="521" y="422"/>
                </a:lnTo>
                <a:lnTo>
                  <a:pt x="616" y="281"/>
                </a:lnTo>
                <a:lnTo>
                  <a:pt x="663" y="209"/>
                </a:lnTo>
                <a:lnTo>
                  <a:pt x="710" y="142"/>
                </a:lnTo>
                <a:lnTo>
                  <a:pt x="757" y="83"/>
                </a:lnTo>
                <a:lnTo>
                  <a:pt x="805" y="38"/>
                </a:lnTo>
                <a:lnTo>
                  <a:pt x="852" y="9"/>
                </a:lnTo>
                <a:lnTo>
                  <a:pt x="900" y="0"/>
                </a:lnTo>
              </a:path>
            </a:pathLst>
          </a:custGeom>
          <a:noFill/>
          <a:ln w="508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799"/>
          </a:p>
        </p:txBody>
      </p:sp>
      <p:sp>
        <p:nvSpPr>
          <p:cNvPr id="9226" name="Line 68"/>
          <p:cNvSpPr>
            <a:spLocks noChangeShapeType="1"/>
          </p:cNvSpPr>
          <p:nvPr/>
        </p:nvSpPr>
        <p:spPr bwMode="auto">
          <a:xfrm>
            <a:off x="4450701" y="2597180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27" name="Line 69"/>
          <p:cNvSpPr>
            <a:spLocks noChangeShapeType="1"/>
          </p:cNvSpPr>
          <p:nvPr/>
        </p:nvSpPr>
        <p:spPr bwMode="auto">
          <a:xfrm>
            <a:off x="4450701" y="271779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28" name="Line 70"/>
          <p:cNvSpPr>
            <a:spLocks noChangeShapeType="1"/>
          </p:cNvSpPr>
          <p:nvPr/>
        </p:nvSpPr>
        <p:spPr bwMode="auto">
          <a:xfrm>
            <a:off x="4450701" y="2840004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29" name="Line 71"/>
          <p:cNvSpPr>
            <a:spLocks noChangeShapeType="1"/>
          </p:cNvSpPr>
          <p:nvPr/>
        </p:nvSpPr>
        <p:spPr bwMode="auto">
          <a:xfrm>
            <a:off x="4450701" y="296062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0" name="Line 72"/>
          <p:cNvSpPr>
            <a:spLocks noChangeShapeType="1"/>
          </p:cNvSpPr>
          <p:nvPr/>
        </p:nvSpPr>
        <p:spPr bwMode="auto">
          <a:xfrm>
            <a:off x="4450701" y="308282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1" name="Line 73"/>
          <p:cNvSpPr>
            <a:spLocks noChangeShapeType="1"/>
          </p:cNvSpPr>
          <p:nvPr/>
        </p:nvSpPr>
        <p:spPr bwMode="auto">
          <a:xfrm>
            <a:off x="4450701" y="3203447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2" name="Line 74"/>
          <p:cNvSpPr>
            <a:spLocks noChangeShapeType="1"/>
          </p:cNvSpPr>
          <p:nvPr/>
        </p:nvSpPr>
        <p:spPr bwMode="auto">
          <a:xfrm>
            <a:off x="4450701" y="3324065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3" name="Rectangle 75"/>
          <p:cNvSpPr>
            <a:spLocks noChangeArrowheads="1"/>
          </p:cNvSpPr>
          <p:nvPr/>
        </p:nvSpPr>
        <p:spPr bwMode="auto">
          <a:xfrm>
            <a:off x="4338017" y="2747953"/>
            <a:ext cx="92051" cy="18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9234" name="Line 76"/>
          <p:cNvSpPr>
            <a:spLocks noChangeShapeType="1"/>
          </p:cNvSpPr>
          <p:nvPr/>
        </p:nvSpPr>
        <p:spPr bwMode="auto">
          <a:xfrm>
            <a:off x="2465254" y="4025558"/>
            <a:ext cx="7389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5" name="Freeform 77"/>
          <p:cNvSpPr>
            <a:spLocks/>
          </p:cNvSpPr>
          <p:nvPr/>
        </p:nvSpPr>
        <p:spPr bwMode="auto">
          <a:xfrm>
            <a:off x="5964779" y="2301983"/>
            <a:ext cx="6348" cy="1723576"/>
          </a:xfrm>
          <a:custGeom>
            <a:avLst/>
            <a:gdLst>
              <a:gd name="T0" fmla="*/ 0 w 4"/>
              <a:gd name="T1" fmla="*/ 0 h 1086"/>
              <a:gd name="T2" fmla="*/ 2147483646 w 4"/>
              <a:gd name="T3" fmla="*/ 2147483646 h 1086"/>
              <a:gd name="T4" fmla="*/ 0 60000 65536"/>
              <a:gd name="T5" fmla="*/ 0 60000 65536"/>
              <a:gd name="T6" fmla="*/ 0 w 4"/>
              <a:gd name="T7" fmla="*/ 0 h 1086"/>
              <a:gd name="T8" fmla="*/ 4 w 4"/>
              <a:gd name="T9" fmla="*/ 1086 h 10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1086">
                <a:moveTo>
                  <a:pt x="0" y="0"/>
                </a:moveTo>
                <a:lnTo>
                  <a:pt x="4" y="108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6" name="Line 78"/>
          <p:cNvSpPr>
            <a:spLocks noChangeShapeType="1"/>
          </p:cNvSpPr>
          <p:nvPr/>
        </p:nvSpPr>
        <p:spPr bwMode="auto">
          <a:xfrm flipV="1">
            <a:off x="4065036" y="1511614"/>
            <a:ext cx="0" cy="251394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7" name="Line 79"/>
          <p:cNvSpPr>
            <a:spLocks noChangeShapeType="1"/>
          </p:cNvSpPr>
          <p:nvPr/>
        </p:nvSpPr>
        <p:spPr bwMode="auto">
          <a:xfrm flipV="1">
            <a:off x="7950224" y="1511614"/>
            <a:ext cx="0" cy="251394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8" name="Line 80"/>
          <p:cNvSpPr>
            <a:spLocks noChangeShapeType="1"/>
          </p:cNvSpPr>
          <p:nvPr/>
        </p:nvSpPr>
        <p:spPr bwMode="auto">
          <a:xfrm flipH="1">
            <a:off x="4065036" y="1663973"/>
            <a:ext cx="1980684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9" name="Line 81"/>
          <p:cNvSpPr>
            <a:spLocks noChangeShapeType="1"/>
          </p:cNvSpPr>
          <p:nvPr/>
        </p:nvSpPr>
        <p:spPr bwMode="auto">
          <a:xfrm>
            <a:off x="5969540" y="1663973"/>
            <a:ext cx="1980684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graphicFrame>
        <p:nvGraphicFramePr>
          <p:cNvPr id="9240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839677"/>
              </p:ext>
            </p:extLst>
          </p:nvPr>
        </p:nvGraphicFramePr>
        <p:xfrm>
          <a:off x="5588639" y="1897278"/>
          <a:ext cx="698318" cy="376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משוואה" r:id="rId6" imgW="329914" imgH="177646" progId="Equation.3">
                  <p:embed/>
                </p:oleObj>
              </mc:Choice>
              <mc:Fallback>
                <p:oleObj name="משוואה" r:id="rId6" imgW="329914" imgH="177646" progId="Equation.3">
                  <p:embed/>
                  <p:pic>
                    <p:nvPicPr>
                      <p:cNvPr id="924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639" y="1897278"/>
                        <a:ext cx="698318" cy="376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1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719861"/>
              </p:ext>
            </p:extLst>
          </p:nvPr>
        </p:nvGraphicFramePr>
        <p:xfrm>
          <a:off x="2716015" y="2882857"/>
          <a:ext cx="269805" cy="69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משוואה" r:id="rId8" imgW="152334" imgH="393529" progId="Equation.3">
                  <p:embed/>
                </p:oleObj>
              </mc:Choice>
              <mc:Fallback>
                <p:oleObj name="משוואה" r:id="rId8" imgW="152334" imgH="393529" progId="Equation.3">
                  <p:embed/>
                  <p:pic>
                    <p:nvPicPr>
                      <p:cNvPr id="9241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015" y="2882857"/>
                        <a:ext cx="269805" cy="696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2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80481"/>
              </p:ext>
            </p:extLst>
          </p:nvPr>
        </p:nvGraphicFramePr>
        <p:xfrm>
          <a:off x="8940566" y="2882857"/>
          <a:ext cx="268218" cy="69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משוואה" r:id="rId10" imgW="152334" imgH="393529" progId="Equation.3">
                  <p:embed/>
                </p:oleObj>
              </mc:Choice>
              <mc:Fallback>
                <p:oleObj name="משוואה" r:id="rId10" imgW="152334" imgH="393529" progId="Equation.3">
                  <p:embed/>
                  <p:pic>
                    <p:nvPicPr>
                      <p:cNvPr id="9242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0566" y="2882857"/>
                        <a:ext cx="268218" cy="696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3" name="Line 85"/>
          <p:cNvSpPr>
            <a:spLocks noChangeShapeType="1"/>
          </p:cNvSpPr>
          <p:nvPr/>
        </p:nvSpPr>
        <p:spPr bwMode="auto">
          <a:xfrm>
            <a:off x="3074695" y="3416117"/>
            <a:ext cx="609441" cy="38090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799"/>
          </a:p>
        </p:txBody>
      </p:sp>
      <p:sp>
        <p:nvSpPr>
          <p:cNvPr id="9244" name="Line 86"/>
          <p:cNvSpPr>
            <a:spLocks noChangeShapeType="1"/>
          </p:cNvSpPr>
          <p:nvPr/>
        </p:nvSpPr>
        <p:spPr bwMode="auto">
          <a:xfrm flipH="1">
            <a:off x="8178765" y="3339937"/>
            <a:ext cx="380901" cy="4570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799"/>
          </a:p>
        </p:txBody>
      </p:sp>
      <p:sp>
        <p:nvSpPr>
          <p:cNvPr id="9245" name="Text Box 87"/>
          <p:cNvSpPr txBox="1">
            <a:spLocks noChangeArrowheads="1"/>
          </p:cNvSpPr>
          <p:nvPr/>
        </p:nvSpPr>
        <p:spPr bwMode="auto">
          <a:xfrm>
            <a:off x="5436279" y="4039843"/>
            <a:ext cx="990342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Error</a:t>
            </a:r>
          </a:p>
        </p:txBody>
      </p:sp>
      <p:sp>
        <p:nvSpPr>
          <p:cNvPr id="9246" name="Text Box 88"/>
          <p:cNvSpPr txBox="1">
            <a:spLocks noChangeArrowheads="1"/>
          </p:cNvSpPr>
          <p:nvPr/>
        </p:nvSpPr>
        <p:spPr bwMode="auto">
          <a:xfrm>
            <a:off x="3760317" y="4101739"/>
            <a:ext cx="685621" cy="36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Min.</a:t>
            </a:r>
          </a:p>
        </p:txBody>
      </p:sp>
      <p:sp>
        <p:nvSpPr>
          <p:cNvPr id="9247" name="Text Box 89"/>
          <p:cNvSpPr txBox="1">
            <a:spLocks noChangeArrowheads="1"/>
          </p:cNvSpPr>
          <p:nvPr/>
        </p:nvSpPr>
        <p:spPr bwMode="auto">
          <a:xfrm>
            <a:off x="7645505" y="4101739"/>
            <a:ext cx="685621" cy="36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Max.</a:t>
            </a:r>
          </a:p>
        </p:txBody>
      </p:sp>
      <p:sp>
        <p:nvSpPr>
          <p:cNvPr id="9248" name="Line 90"/>
          <p:cNvSpPr>
            <a:spLocks noChangeShapeType="1"/>
          </p:cNvSpPr>
          <p:nvPr/>
        </p:nvSpPr>
        <p:spPr bwMode="auto">
          <a:xfrm>
            <a:off x="5969540" y="3339936"/>
            <a:ext cx="198068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49" name="Line 93"/>
          <p:cNvSpPr>
            <a:spLocks noChangeShapeType="1"/>
          </p:cNvSpPr>
          <p:nvPr/>
        </p:nvSpPr>
        <p:spPr bwMode="auto">
          <a:xfrm>
            <a:off x="4039643" y="3339936"/>
            <a:ext cx="198068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graphicFrame>
        <p:nvGraphicFramePr>
          <p:cNvPr id="9250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67792"/>
              </p:ext>
            </p:extLst>
          </p:nvPr>
        </p:nvGraphicFramePr>
        <p:xfrm>
          <a:off x="4725265" y="3339936"/>
          <a:ext cx="495171" cy="636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משוואה" r:id="rId12" imgW="177646" imgH="228402" progId="Equation.3">
                  <p:embed/>
                </p:oleObj>
              </mc:Choice>
              <mc:Fallback>
                <p:oleObj name="משוואה" r:id="rId12" imgW="177646" imgH="228402" progId="Equation.3">
                  <p:embed/>
                  <p:pic>
                    <p:nvPicPr>
                      <p:cNvPr id="925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265" y="3339936"/>
                        <a:ext cx="495171" cy="636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ACAB-C2E1-42D0-96F3-BC9DFB86ACE9}" type="datetime1">
              <a:rPr lang="en-US" smtClean="0"/>
              <a:t>11/7/2021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65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AFE88-5059-4093-BFC9-C6F1EFB86AFB}"/>
              </a:ext>
            </a:extLst>
          </p:cNvPr>
          <p:cNvSpPr/>
          <p:nvPr/>
        </p:nvSpPr>
        <p:spPr>
          <a:xfrm>
            <a:off x="5685914" y="5147166"/>
            <a:ext cx="5277138" cy="1403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bject 4">
                <a:extLst>
                  <a:ext uri="{FF2B5EF4-FFF2-40B4-BE49-F238E27FC236}">
                    <a16:creationId xmlns:a16="http://schemas.microsoft.com/office/drawing/2014/main" id="{234A7AF6-28B4-450F-942D-BBBF643D4AE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209800" y="848144"/>
                <a:ext cx="8197850" cy="85566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he-I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𝐸𝑟</m:t>
                      </m:r>
                      <m:sSub>
                        <m:sSub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  <m:r>
                        <a:rPr lang="he-IL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he-IL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</m:fName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he-IL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𝐸𝑟</m:t>
                      </m:r>
                      <m:sSub>
                        <m:sSub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  <m:r>
                        <a:rPr lang="he-IL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he-IL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he-IL" sz="1600" dirty="0"/>
              </a:p>
            </p:txBody>
          </p:sp>
        </mc:Choice>
        <mc:Fallback>
          <p:sp>
            <p:nvSpPr>
              <p:cNvPr id="37" name="Object 4">
                <a:extLst>
                  <a:ext uri="{FF2B5EF4-FFF2-40B4-BE49-F238E27FC236}">
                    <a16:creationId xmlns:a16="http://schemas.microsoft.com/office/drawing/2014/main" id="{234A7AF6-28B4-450F-942D-BBBF643D4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848144"/>
                <a:ext cx="8197850" cy="8556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04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580" y="-39875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Confidence Interval - Example</a:t>
            </a:r>
          </a:p>
        </p:txBody>
      </p:sp>
      <p:pic>
        <p:nvPicPr>
          <p:cNvPr id="539711" name="Picture 6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14" y="5234660"/>
            <a:ext cx="8490913" cy="114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85" y="4437150"/>
            <a:ext cx="7441850" cy="66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Freeform 65"/>
          <p:cNvSpPr>
            <a:spLocks/>
          </p:cNvSpPr>
          <p:nvPr/>
        </p:nvSpPr>
        <p:spPr bwMode="auto">
          <a:xfrm>
            <a:off x="4065036" y="2297223"/>
            <a:ext cx="3885188" cy="1728337"/>
          </a:xfrm>
          <a:custGeom>
            <a:avLst/>
            <a:gdLst>
              <a:gd name="T0" fmla="*/ 0 w 2448"/>
              <a:gd name="T1" fmla="*/ 2147483646 h 1089"/>
              <a:gd name="T2" fmla="*/ 0 w 2448"/>
              <a:gd name="T3" fmla="*/ 2147483646 h 1089"/>
              <a:gd name="T4" fmla="*/ 2147483646 w 2448"/>
              <a:gd name="T5" fmla="*/ 2147483646 h 1089"/>
              <a:gd name="T6" fmla="*/ 2147483646 w 2448"/>
              <a:gd name="T7" fmla="*/ 2147483646 h 1089"/>
              <a:gd name="T8" fmla="*/ 2147483646 w 2448"/>
              <a:gd name="T9" fmla="*/ 2147483646 h 1089"/>
              <a:gd name="T10" fmla="*/ 2147483646 w 2448"/>
              <a:gd name="T11" fmla="*/ 2147483646 h 1089"/>
              <a:gd name="T12" fmla="*/ 2147483646 w 2448"/>
              <a:gd name="T13" fmla="*/ 2147483646 h 1089"/>
              <a:gd name="T14" fmla="*/ 2147483646 w 2448"/>
              <a:gd name="T15" fmla="*/ 2147483646 h 1089"/>
              <a:gd name="T16" fmla="*/ 2147483646 w 2448"/>
              <a:gd name="T17" fmla="*/ 2147483646 h 1089"/>
              <a:gd name="T18" fmla="*/ 2147483646 w 2448"/>
              <a:gd name="T19" fmla="*/ 2147483646 h 1089"/>
              <a:gd name="T20" fmla="*/ 2147483646 w 2448"/>
              <a:gd name="T21" fmla="*/ 2147483646 h 1089"/>
              <a:gd name="T22" fmla="*/ 2147483646 w 2448"/>
              <a:gd name="T23" fmla="*/ 2147483646 h 1089"/>
              <a:gd name="T24" fmla="*/ 2147483646 w 2448"/>
              <a:gd name="T25" fmla="*/ 0 h 1089"/>
              <a:gd name="T26" fmla="*/ 2147483646 w 2448"/>
              <a:gd name="T27" fmla="*/ 2147483646 h 1089"/>
              <a:gd name="T28" fmla="*/ 2147483646 w 2448"/>
              <a:gd name="T29" fmla="*/ 2147483646 h 1089"/>
              <a:gd name="T30" fmla="*/ 2147483646 w 2448"/>
              <a:gd name="T31" fmla="*/ 2147483646 h 1089"/>
              <a:gd name="T32" fmla="*/ 2147483646 w 2448"/>
              <a:gd name="T33" fmla="*/ 2147483646 h 1089"/>
              <a:gd name="T34" fmla="*/ 2147483646 w 2448"/>
              <a:gd name="T35" fmla="*/ 2147483646 h 1089"/>
              <a:gd name="T36" fmla="*/ 2147483646 w 2448"/>
              <a:gd name="T37" fmla="*/ 2147483646 h 1089"/>
              <a:gd name="T38" fmla="*/ 2147483646 w 2448"/>
              <a:gd name="T39" fmla="*/ 2147483646 h 1089"/>
              <a:gd name="T40" fmla="*/ 2147483646 w 2448"/>
              <a:gd name="T41" fmla="*/ 2147483646 h 1089"/>
              <a:gd name="T42" fmla="*/ 2147483646 w 2448"/>
              <a:gd name="T43" fmla="*/ 2147483646 h 1089"/>
              <a:gd name="T44" fmla="*/ 2147483646 w 2448"/>
              <a:gd name="T45" fmla="*/ 2147483646 h 1089"/>
              <a:gd name="T46" fmla="*/ 2147483646 w 2448"/>
              <a:gd name="T47" fmla="*/ 2147483646 h 1089"/>
              <a:gd name="T48" fmla="*/ 2147483646 w 2448"/>
              <a:gd name="T49" fmla="*/ 2147483646 h 1089"/>
              <a:gd name="T50" fmla="*/ 2147483646 w 2448"/>
              <a:gd name="T51" fmla="*/ 2147483646 h 1089"/>
              <a:gd name="T52" fmla="*/ 0 w 2448"/>
              <a:gd name="T53" fmla="*/ 2147483646 h 108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448"/>
              <a:gd name="T82" fmla="*/ 0 h 1089"/>
              <a:gd name="T83" fmla="*/ 2448 w 2448"/>
              <a:gd name="T84" fmla="*/ 1089 h 108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448" h="1089">
                <a:moveTo>
                  <a:pt x="0" y="1089"/>
                </a:moveTo>
                <a:lnTo>
                  <a:pt x="0" y="897"/>
                </a:lnTo>
                <a:lnTo>
                  <a:pt x="96" y="849"/>
                </a:lnTo>
                <a:lnTo>
                  <a:pt x="240" y="753"/>
                </a:lnTo>
                <a:lnTo>
                  <a:pt x="396" y="618"/>
                </a:lnTo>
                <a:lnTo>
                  <a:pt x="558" y="450"/>
                </a:lnTo>
                <a:lnTo>
                  <a:pt x="681" y="324"/>
                </a:lnTo>
                <a:lnTo>
                  <a:pt x="762" y="246"/>
                </a:lnTo>
                <a:lnTo>
                  <a:pt x="837" y="162"/>
                </a:lnTo>
                <a:lnTo>
                  <a:pt x="912" y="129"/>
                </a:lnTo>
                <a:lnTo>
                  <a:pt x="936" y="90"/>
                </a:lnTo>
                <a:lnTo>
                  <a:pt x="1077" y="18"/>
                </a:lnTo>
                <a:lnTo>
                  <a:pt x="1197" y="0"/>
                </a:lnTo>
                <a:lnTo>
                  <a:pt x="1293" y="15"/>
                </a:lnTo>
                <a:lnTo>
                  <a:pt x="1344" y="33"/>
                </a:lnTo>
                <a:lnTo>
                  <a:pt x="1440" y="81"/>
                </a:lnTo>
                <a:lnTo>
                  <a:pt x="1578" y="192"/>
                </a:lnTo>
                <a:lnTo>
                  <a:pt x="1728" y="321"/>
                </a:lnTo>
                <a:lnTo>
                  <a:pt x="1824" y="417"/>
                </a:lnTo>
                <a:lnTo>
                  <a:pt x="1905" y="501"/>
                </a:lnTo>
                <a:lnTo>
                  <a:pt x="2016" y="609"/>
                </a:lnTo>
                <a:lnTo>
                  <a:pt x="2124" y="699"/>
                </a:lnTo>
                <a:lnTo>
                  <a:pt x="2235" y="786"/>
                </a:lnTo>
                <a:lnTo>
                  <a:pt x="2361" y="858"/>
                </a:lnTo>
                <a:lnTo>
                  <a:pt x="2448" y="897"/>
                </a:lnTo>
                <a:lnTo>
                  <a:pt x="2448" y="1089"/>
                </a:lnTo>
                <a:lnTo>
                  <a:pt x="0" y="108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24" name="Freeform 66"/>
          <p:cNvSpPr>
            <a:spLocks/>
          </p:cNvSpPr>
          <p:nvPr/>
        </p:nvSpPr>
        <p:spPr bwMode="auto">
          <a:xfrm>
            <a:off x="5950496" y="2301983"/>
            <a:ext cx="3142431" cy="1647396"/>
          </a:xfrm>
          <a:custGeom>
            <a:avLst/>
            <a:gdLst>
              <a:gd name="T0" fmla="*/ 2147483646 w 901"/>
              <a:gd name="T1" fmla="*/ 2147483646 h 721"/>
              <a:gd name="T2" fmla="*/ 2147483646 w 901"/>
              <a:gd name="T3" fmla="*/ 2147483646 h 721"/>
              <a:gd name="T4" fmla="*/ 2147483646 w 901"/>
              <a:gd name="T5" fmla="*/ 2147483646 h 721"/>
              <a:gd name="T6" fmla="*/ 2147483646 w 901"/>
              <a:gd name="T7" fmla="*/ 2147483646 h 721"/>
              <a:gd name="T8" fmla="*/ 2147483646 w 901"/>
              <a:gd name="T9" fmla="*/ 2147483646 h 721"/>
              <a:gd name="T10" fmla="*/ 2147483646 w 901"/>
              <a:gd name="T11" fmla="*/ 2147483646 h 721"/>
              <a:gd name="T12" fmla="*/ 2147483646 w 901"/>
              <a:gd name="T13" fmla="*/ 2147483646 h 721"/>
              <a:gd name="T14" fmla="*/ 2147483646 w 901"/>
              <a:gd name="T15" fmla="*/ 2147483646 h 721"/>
              <a:gd name="T16" fmla="*/ 2147483646 w 901"/>
              <a:gd name="T17" fmla="*/ 2147483646 h 721"/>
              <a:gd name="T18" fmla="*/ 2147483646 w 901"/>
              <a:gd name="T19" fmla="*/ 2147483646 h 721"/>
              <a:gd name="T20" fmla="*/ 2147483646 w 901"/>
              <a:gd name="T21" fmla="*/ 2147483646 h 721"/>
              <a:gd name="T22" fmla="*/ 2147483646 w 901"/>
              <a:gd name="T23" fmla="*/ 2147483646 h 721"/>
              <a:gd name="T24" fmla="*/ 2147483646 w 901"/>
              <a:gd name="T25" fmla="*/ 2147483646 h 721"/>
              <a:gd name="T26" fmla="*/ 2147483646 w 901"/>
              <a:gd name="T27" fmla="*/ 2147483646 h 721"/>
              <a:gd name="T28" fmla="*/ 2147483646 w 901"/>
              <a:gd name="T29" fmla="*/ 2147483646 h 721"/>
              <a:gd name="T30" fmla="*/ 0 w 901"/>
              <a:gd name="T31" fmla="*/ 0 h 7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01"/>
              <a:gd name="T49" fmla="*/ 0 h 721"/>
              <a:gd name="T50" fmla="*/ 901 w 901"/>
              <a:gd name="T51" fmla="*/ 721 h 72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01" h="721">
                <a:moveTo>
                  <a:pt x="900" y="720"/>
                </a:moveTo>
                <a:lnTo>
                  <a:pt x="805" y="712"/>
                </a:lnTo>
                <a:lnTo>
                  <a:pt x="758" y="704"/>
                </a:lnTo>
                <a:lnTo>
                  <a:pt x="711" y="691"/>
                </a:lnTo>
                <a:lnTo>
                  <a:pt x="663" y="675"/>
                </a:lnTo>
                <a:lnTo>
                  <a:pt x="615" y="653"/>
                </a:lnTo>
                <a:lnTo>
                  <a:pt x="568" y="623"/>
                </a:lnTo>
                <a:lnTo>
                  <a:pt x="473" y="540"/>
                </a:lnTo>
                <a:lnTo>
                  <a:pt x="378" y="422"/>
                </a:lnTo>
                <a:lnTo>
                  <a:pt x="284" y="281"/>
                </a:lnTo>
                <a:lnTo>
                  <a:pt x="236" y="209"/>
                </a:lnTo>
                <a:lnTo>
                  <a:pt x="189" y="142"/>
                </a:lnTo>
                <a:lnTo>
                  <a:pt x="142" y="83"/>
                </a:lnTo>
                <a:lnTo>
                  <a:pt x="94" y="38"/>
                </a:lnTo>
                <a:lnTo>
                  <a:pt x="47" y="9"/>
                </a:lnTo>
                <a:lnTo>
                  <a:pt x="0" y="0"/>
                </a:lnTo>
              </a:path>
            </a:pathLst>
          </a:custGeom>
          <a:noFill/>
          <a:ln w="508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799"/>
          </a:p>
        </p:txBody>
      </p:sp>
      <p:sp>
        <p:nvSpPr>
          <p:cNvPr id="9225" name="Freeform 67"/>
          <p:cNvSpPr>
            <a:spLocks/>
          </p:cNvSpPr>
          <p:nvPr/>
        </p:nvSpPr>
        <p:spPr bwMode="auto">
          <a:xfrm>
            <a:off x="2998515" y="2301983"/>
            <a:ext cx="2953569" cy="1647396"/>
          </a:xfrm>
          <a:custGeom>
            <a:avLst/>
            <a:gdLst>
              <a:gd name="T0" fmla="*/ 0 w 901"/>
              <a:gd name="T1" fmla="*/ 2147483646 h 721"/>
              <a:gd name="T2" fmla="*/ 2147483646 w 901"/>
              <a:gd name="T3" fmla="*/ 2147483646 h 721"/>
              <a:gd name="T4" fmla="*/ 2147483646 w 901"/>
              <a:gd name="T5" fmla="*/ 2147483646 h 721"/>
              <a:gd name="T6" fmla="*/ 2147483646 w 901"/>
              <a:gd name="T7" fmla="*/ 2147483646 h 721"/>
              <a:gd name="T8" fmla="*/ 2147483646 w 901"/>
              <a:gd name="T9" fmla="*/ 2147483646 h 721"/>
              <a:gd name="T10" fmla="*/ 2147483646 w 901"/>
              <a:gd name="T11" fmla="*/ 2147483646 h 721"/>
              <a:gd name="T12" fmla="*/ 2147483646 w 901"/>
              <a:gd name="T13" fmla="*/ 2147483646 h 721"/>
              <a:gd name="T14" fmla="*/ 2147483646 w 901"/>
              <a:gd name="T15" fmla="*/ 2147483646 h 721"/>
              <a:gd name="T16" fmla="*/ 2147483646 w 901"/>
              <a:gd name="T17" fmla="*/ 2147483646 h 721"/>
              <a:gd name="T18" fmla="*/ 2147483646 w 901"/>
              <a:gd name="T19" fmla="*/ 2147483646 h 721"/>
              <a:gd name="T20" fmla="*/ 2147483646 w 901"/>
              <a:gd name="T21" fmla="*/ 2147483646 h 721"/>
              <a:gd name="T22" fmla="*/ 2147483646 w 901"/>
              <a:gd name="T23" fmla="*/ 2147483646 h 721"/>
              <a:gd name="T24" fmla="*/ 2147483646 w 901"/>
              <a:gd name="T25" fmla="*/ 2147483646 h 721"/>
              <a:gd name="T26" fmla="*/ 2147483646 w 901"/>
              <a:gd name="T27" fmla="*/ 2147483646 h 721"/>
              <a:gd name="T28" fmla="*/ 2147483646 w 901"/>
              <a:gd name="T29" fmla="*/ 2147483646 h 721"/>
              <a:gd name="T30" fmla="*/ 2147483646 w 901"/>
              <a:gd name="T31" fmla="*/ 0 h 7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901"/>
              <a:gd name="T49" fmla="*/ 0 h 721"/>
              <a:gd name="T50" fmla="*/ 901 w 901"/>
              <a:gd name="T51" fmla="*/ 721 h 72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901" h="721">
                <a:moveTo>
                  <a:pt x="0" y="720"/>
                </a:moveTo>
                <a:lnTo>
                  <a:pt x="95" y="712"/>
                </a:lnTo>
                <a:lnTo>
                  <a:pt x="142" y="704"/>
                </a:lnTo>
                <a:lnTo>
                  <a:pt x="189" y="691"/>
                </a:lnTo>
                <a:lnTo>
                  <a:pt x="237" y="675"/>
                </a:lnTo>
                <a:lnTo>
                  <a:pt x="284" y="653"/>
                </a:lnTo>
                <a:lnTo>
                  <a:pt x="331" y="623"/>
                </a:lnTo>
                <a:lnTo>
                  <a:pt x="426" y="540"/>
                </a:lnTo>
                <a:lnTo>
                  <a:pt x="521" y="422"/>
                </a:lnTo>
                <a:lnTo>
                  <a:pt x="616" y="281"/>
                </a:lnTo>
                <a:lnTo>
                  <a:pt x="663" y="209"/>
                </a:lnTo>
                <a:lnTo>
                  <a:pt x="710" y="142"/>
                </a:lnTo>
                <a:lnTo>
                  <a:pt x="757" y="83"/>
                </a:lnTo>
                <a:lnTo>
                  <a:pt x="805" y="38"/>
                </a:lnTo>
                <a:lnTo>
                  <a:pt x="852" y="9"/>
                </a:lnTo>
                <a:lnTo>
                  <a:pt x="900" y="0"/>
                </a:lnTo>
              </a:path>
            </a:pathLst>
          </a:custGeom>
          <a:noFill/>
          <a:ln w="508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799"/>
          </a:p>
        </p:txBody>
      </p:sp>
      <p:sp>
        <p:nvSpPr>
          <p:cNvPr id="9226" name="Line 68"/>
          <p:cNvSpPr>
            <a:spLocks noChangeShapeType="1"/>
          </p:cNvSpPr>
          <p:nvPr/>
        </p:nvSpPr>
        <p:spPr bwMode="auto">
          <a:xfrm>
            <a:off x="4450701" y="2597180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27" name="Line 69"/>
          <p:cNvSpPr>
            <a:spLocks noChangeShapeType="1"/>
          </p:cNvSpPr>
          <p:nvPr/>
        </p:nvSpPr>
        <p:spPr bwMode="auto">
          <a:xfrm>
            <a:off x="4450701" y="271779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28" name="Line 70"/>
          <p:cNvSpPr>
            <a:spLocks noChangeShapeType="1"/>
          </p:cNvSpPr>
          <p:nvPr/>
        </p:nvSpPr>
        <p:spPr bwMode="auto">
          <a:xfrm>
            <a:off x="4450701" y="2840004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29" name="Line 71"/>
          <p:cNvSpPr>
            <a:spLocks noChangeShapeType="1"/>
          </p:cNvSpPr>
          <p:nvPr/>
        </p:nvSpPr>
        <p:spPr bwMode="auto">
          <a:xfrm>
            <a:off x="4450701" y="296062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0" name="Line 72"/>
          <p:cNvSpPr>
            <a:spLocks noChangeShapeType="1"/>
          </p:cNvSpPr>
          <p:nvPr/>
        </p:nvSpPr>
        <p:spPr bwMode="auto">
          <a:xfrm>
            <a:off x="4450701" y="308282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1" name="Line 73"/>
          <p:cNvSpPr>
            <a:spLocks noChangeShapeType="1"/>
          </p:cNvSpPr>
          <p:nvPr/>
        </p:nvSpPr>
        <p:spPr bwMode="auto">
          <a:xfrm>
            <a:off x="4450701" y="3203447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2" name="Line 74"/>
          <p:cNvSpPr>
            <a:spLocks noChangeShapeType="1"/>
          </p:cNvSpPr>
          <p:nvPr/>
        </p:nvSpPr>
        <p:spPr bwMode="auto">
          <a:xfrm>
            <a:off x="4450701" y="3324065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3" name="Rectangle 75"/>
          <p:cNvSpPr>
            <a:spLocks noChangeArrowheads="1"/>
          </p:cNvSpPr>
          <p:nvPr/>
        </p:nvSpPr>
        <p:spPr bwMode="auto">
          <a:xfrm>
            <a:off x="4338017" y="2747953"/>
            <a:ext cx="92051" cy="18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9234" name="Line 76"/>
          <p:cNvSpPr>
            <a:spLocks noChangeShapeType="1"/>
          </p:cNvSpPr>
          <p:nvPr/>
        </p:nvSpPr>
        <p:spPr bwMode="auto">
          <a:xfrm>
            <a:off x="2465254" y="4025558"/>
            <a:ext cx="7389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5" name="Freeform 77"/>
          <p:cNvSpPr>
            <a:spLocks/>
          </p:cNvSpPr>
          <p:nvPr/>
        </p:nvSpPr>
        <p:spPr bwMode="auto">
          <a:xfrm>
            <a:off x="5964779" y="2301983"/>
            <a:ext cx="6348" cy="1723576"/>
          </a:xfrm>
          <a:custGeom>
            <a:avLst/>
            <a:gdLst>
              <a:gd name="T0" fmla="*/ 0 w 4"/>
              <a:gd name="T1" fmla="*/ 0 h 1086"/>
              <a:gd name="T2" fmla="*/ 2147483646 w 4"/>
              <a:gd name="T3" fmla="*/ 2147483646 h 1086"/>
              <a:gd name="T4" fmla="*/ 0 60000 65536"/>
              <a:gd name="T5" fmla="*/ 0 60000 65536"/>
              <a:gd name="T6" fmla="*/ 0 w 4"/>
              <a:gd name="T7" fmla="*/ 0 h 1086"/>
              <a:gd name="T8" fmla="*/ 4 w 4"/>
              <a:gd name="T9" fmla="*/ 1086 h 10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" h="1086">
                <a:moveTo>
                  <a:pt x="0" y="0"/>
                </a:moveTo>
                <a:lnTo>
                  <a:pt x="4" y="108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6" name="Line 78"/>
          <p:cNvSpPr>
            <a:spLocks noChangeShapeType="1"/>
          </p:cNvSpPr>
          <p:nvPr/>
        </p:nvSpPr>
        <p:spPr bwMode="auto">
          <a:xfrm flipV="1">
            <a:off x="4065036" y="1511614"/>
            <a:ext cx="0" cy="251394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7" name="Line 79"/>
          <p:cNvSpPr>
            <a:spLocks noChangeShapeType="1"/>
          </p:cNvSpPr>
          <p:nvPr/>
        </p:nvSpPr>
        <p:spPr bwMode="auto">
          <a:xfrm flipV="1">
            <a:off x="7950224" y="1511614"/>
            <a:ext cx="0" cy="2513945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8" name="Line 80"/>
          <p:cNvSpPr>
            <a:spLocks noChangeShapeType="1"/>
          </p:cNvSpPr>
          <p:nvPr/>
        </p:nvSpPr>
        <p:spPr bwMode="auto">
          <a:xfrm flipH="1">
            <a:off x="4065036" y="1663973"/>
            <a:ext cx="1980684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39" name="Line 81"/>
          <p:cNvSpPr>
            <a:spLocks noChangeShapeType="1"/>
          </p:cNvSpPr>
          <p:nvPr/>
        </p:nvSpPr>
        <p:spPr bwMode="auto">
          <a:xfrm>
            <a:off x="5969540" y="1663973"/>
            <a:ext cx="1980684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graphicFrame>
        <p:nvGraphicFramePr>
          <p:cNvPr id="9240" name="Object 82"/>
          <p:cNvGraphicFramePr>
            <a:graphicFrameLocks noChangeAspect="1"/>
          </p:cNvGraphicFramePr>
          <p:nvPr/>
        </p:nvGraphicFramePr>
        <p:xfrm>
          <a:off x="5588639" y="1897278"/>
          <a:ext cx="698318" cy="376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משוואה" r:id="rId6" imgW="329914" imgH="177646" progId="Equation.3">
                  <p:embed/>
                </p:oleObj>
              </mc:Choice>
              <mc:Fallback>
                <p:oleObj name="משוואה" r:id="rId6" imgW="329914" imgH="177646" progId="Equation.3">
                  <p:embed/>
                  <p:pic>
                    <p:nvPicPr>
                      <p:cNvPr id="924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639" y="1897278"/>
                        <a:ext cx="698318" cy="376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1" name="Object 83"/>
          <p:cNvGraphicFramePr>
            <a:graphicFrameLocks noChangeAspect="1"/>
          </p:cNvGraphicFramePr>
          <p:nvPr/>
        </p:nvGraphicFramePr>
        <p:xfrm>
          <a:off x="2716015" y="2882857"/>
          <a:ext cx="269805" cy="69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name="משוואה" r:id="rId8" imgW="152334" imgH="393529" progId="Equation.3">
                  <p:embed/>
                </p:oleObj>
              </mc:Choice>
              <mc:Fallback>
                <p:oleObj name="משוואה" r:id="rId8" imgW="152334" imgH="393529" progId="Equation.3">
                  <p:embed/>
                  <p:pic>
                    <p:nvPicPr>
                      <p:cNvPr id="9241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015" y="2882857"/>
                        <a:ext cx="269805" cy="696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2" name="Object 84"/>
          <p:cNvGraphicFramePr>
            <a:graphicFrameLocks noChangeAspect="1"/>
          </p:cNvGraphicFramePr>
          <p:nvPr/>
        </p:nvGraphicFramePr>
        <p:xfrm>
          <a:off x="8940566" y="2882857"/>
          <a:ext cx="268218" cy="69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משוואה" r:id="rId10" imgW="152334" imgH="393529" progId="Equation.3">
                  <p:embed/>
                </p:oleObj>
              </mc:Choice>
              <mc:Fallback>
                <p:oleObj name="משוואה" r:id="rId10" imgW="152334" imgH="393529" progId="Equation.3">
                  <p:embed/>
                  <p:pic>
                    <p:nvPicPr>
                      <p:cNvPr id="9242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40566" y="2882857"/>
                        <a:ext cx="268218" cy="696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3" name="Line 85"/>
          <p:cNvSpPr>
            <a:spLocks noChangeShapeType="1"/>
          </p:cNvSpPr>
          <p:nvPr/>
        </p:nvSpPr>
        <p:spPr bwMode="auto">
          <a:xfrm>
            <a:off x="3074695" y="3416117"/>
            <a:ext cx="609441" cy="38090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799"/>
          </a:p>
        </p:txBody>
      </p:sp>
      <p:sp>
        <p:nvSpPr>
          <p:cNvPr id="9244" name="Line 86"/>
          <p:cNvSpPr>
            <a:spLocks noChangeShapeType="1"/>
          </p:cNvSpPr>
          <p:nvPr/>
        </p:nvSpPr>
        <p:spPr bwMode="auto">
          <a:xfrm flipH="1">
            <a:off x="8178765" y="3339937"/>
            <a:ext cx="380901" cy="4570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799"/>
          </a:p>
        </p:txBody>
      </p:sp>
      <p:sp>
        <p:nvSpPr>
          <p:cNvPr id="9245" name="Text Box 87"/>
          <p:cNvSpPr txBox="1">
            <a:spLocks noChangeArrowheads="1"/>
          </p:cNvSpPr>
          <p:nvPr/>
        </p:nvSpPr>
        <p:spPr bwMode="auto">
          <a:xfrm>
            <a:off x="5436279" y="4039843"/>
            <a:ext cx="990342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Error</a:t>
            </a:r>
          </a:p>
        </p:txBody>
      </p:sp>
      <p:sp>
        <p:nvSpPr>
          <p:cNvPr id="9246" name="Text Box 88"/>
          <p:cNvSpPr txBox="1">
            <a:spLocks noChangeArrowheads="1"/>
          </p:cNvSpPr>
          <p:nvPr/>
        </p:nvSpPr>
        <p:spPr bwMode="auto">
          <a:xfrm>
            <a:off x="3760317" y="4101739"/>
            <a:ext cx="685621" cy="36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Min.</a:t>
            </a:r>
          </a:p>
        </p:txBody>
      </p:sp>
      <p:sp>
        <p:nvSpPr>
          <p:cNvPr id="9247" name="Text Box 89"/>
          <p:cNvSpPr txBox="1">
            <a:spLocks noChangeArrowheads="1"/>
          </p:cNvSpPr>
          <p:nvPr/>
        </p:nvSpPr>
        <p:spPr bwMode="auto">
          <a:xfrm>
            <a:off x="7645505" y="4101739"/>
            <a:ext cx="685621" cy="36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Max.</a:t>
            </a:r>
          </a:p>
        </p:txBody>
      </p:sp>
      <p:sp>
        <p:nvSpPr>
          <p:cNvPr id="9248" name="Line 90"/>
          <p:cNvSpPr>
            <a:spLocks noChangeShapeType="1"/>
          </p:cNvSpPr>
          <p:nvPr/>
        </p:nvSpPr>
        <p:spPr bwMode="auto">
          <a:xfrm>
            <a:off x="5969540" y="3339936"/>
            <a:ext cx="198068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sp>
        <p:nvSpPr>
          <p:cNvPr id="9249" name="Line 93"/>
          <p:cNvSpPr>
            <a:spLocks noChangeShapeType="1"/>
          </p:cNvSpPr>
          <p:nvPr/>
        </p:nvSpPr>
        <p:spPr bwMode="auto">
          <a:xfrm>
            <a:off x="4039643" y="3339936"/>
            <a:ext cx="198068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799"/>
          </a:p>
        </p:txBody>
      </p:sp>
      <p:graphicFrame>
        <p:nvGraphicFramePr>
          <p:cNvPr id="9250" name="Object 94"/>
          <p:cNvGraphicFramePr>
            <a:graphicFrameLocks noChangeAspect="1"/>
          </p:cNvGraphicFramePr>
          <p:nvPr/>
        </p:nvGraphicFramePr>
        <p:xfrm>
          <a:off x="4725265" y="3339936"/>
          <a:ext cx="495171" cy="636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משוואה" r:id="rId12" imgW="177646" imgH="228402" progId="Equation.3">
                  <p:embed/>
                </p:oleObj>
              </mc:Choice>
              <mc:Fallback>
                <p:oleObj name="משוואה" r:id="rId12" imgW="177646" imgH="228402" progId="Equation.3">
                  <p:embed/>
                  <p:pic>
                    <p:nvPicPr>
                      <p:cNvPr id="925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265" y="3339936"/>
                        <a:ext cx="495171" cy="636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EACAB-C2E1-42D0-96F3-BC9DFB86ACE9}" type="datetime1">
              <a:rPr lang="en-US" smtClean="0"/>
              <a:t>11/7/2021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Object 4">
                <a:extLst>
                  <a:ext uri="{FF2B5EF4-FFF2-40B4-BE49-F238E27FC236}">
                    <a16:creationId xmlns:a16="http://schemas.microsoft.com/office/drawing/2014/main" id="{234A7AF6-28B4-450F-942D-BBBF643D4AE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209800" y="848144"/>
                <a:ext cx="8197850" cy="855662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he-IL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𝐸𝑟</m:t>
                      </m:r>
                      <m:sSub>
                        <m:sSub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  <m:r>
                        <a:rPr lang="he-IL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he-IL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</m:fName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he-IL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𝐸𝑟</m:t>
                      </m:r>
                      <m:sSub>
                        <m:sSub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𝑇𝑒𝑠𝑡</m:t>
                          </m:r>
                        </m:sub>
                      </m:sSub>
                      <m:r>
                        <a:rPr lang="he-IL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he-I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𝐸𝑟</m:t>
                              </m:r>
                              <m:sSub>
                                <m:sSubPr>
                                  <m:ctrlP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he-IL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𝑇𝑒𝑠𝑡</m:t>
                                  </m:r>
                                </m:sub>
                              </m:sSub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he-IL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he-IL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he-IL" sz="1600" dirty="0"/>
              </a:p>
            </p:txBody>
          </p:sp>
        </mc:Choice>
        <mc:Fallback>
          <p:sp>
            <p:nvSpPr>
              <p:cNvPr id="37" name="Object 4">
                <a:extLst>
                  <a:ext uri="{FF2B5EF4-FFF2-40B4-BE49-F238E27FC236}">
                    <a16:creationId xmlns:a16="http://schemas.microsoft.com/office/drawing/2014/main" id="{234A7AF6-28B4-450F-942D-BBBF643D4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848144"/>
                <a:ext cx="8197850" cy="8556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910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מציין מיקום של מספר שקופית 7"/>
          <p:cNvSpPr txBox="1">
            <a:spLocks noGrp="1"/>
          </p:cNvSpPr>
          <p:nvPr/>
        </p:nvSpPr>
        <p:spPr bwMode="auto">
          <a:xfrm>
            <a:off x="1982272" y="6244492"/>
            <a:ext cx="2133044" cy="47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fld id="{21DDBC33-7063-46CD-8149-48ACB72E9151}" type="slidenum">
              <a:rPr lang="he-IL" altLang="he-IL" sz="1400"/>
              <a:pPr algn="l" eaLnBrk="1" hangingPunct="1">
                <a:spcBef>
                  <a:spcPct val="0"/>
                </a:spcBef>
                <a:buFontTx/>
                <a:buNone/>
              </a:pPr>
              <a:t>67</a:t>
            </a:fld>
            <a:endParaRPr lang="en-US" altLang="he-IL" sz="14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8681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Difference between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68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819472" y="1198286"/>
                <a:ext cx="10705456" cy="452478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Estimated difference between error rates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^ 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governed by Binomial distribution approximated by Normal when n1, n2 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 30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With the probability 1 - , the 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 difference d lies in the confidence interval</a:t>
                </a:r>
              </a:p>
            </p:txBody>
          </p:sp>
        </mc:Choice>
        <mc:Fallback>
          <p:sp>
            <p:nvSpPr>
              <p:cNvPr id="1126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819472" y="1198286"/>
                <a:ext cx="10705456" cy="4524784"/>
              </a:xfrm>
              <a:blipFill>
                <a:blip r:embed="rId4"/>
                <a:stretch>
                  <a:fillRect l="-740" r="-3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269" name="Object 4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3657601" y="1905000"/>
          <a:ext cx="3904913" cy="812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משוואה" r:id="rId5" imgW="1231366" imgH="253890" progId="Equation.3">
                  <p:embed/>
                </p:oleObj>
              </mc:Choice>
              <mc:Fallback>
                <p:oleObj name="משוואה" r:id="rId5" imgW="1231366" imgH="253890" progId="Equation.3">
                  <p:embed/>
                  <p:pic>
                    <p:nvPicPr>
                      <p:cNvPr id="1126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1" y="1905000"/>
                        <a:ext cx="3904913" cy="812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2667001" y="4419601"/>
          <a:ext cx="6546553" cy="1066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משוואה" r:id="rId7" imgW="2959100" imgH="482600" progId="Equation.3">
                  <p:embed/>
                </p:oleObj>
              </mc:Choice>
              <mc:Fallback>
                <p:oleObj name="משוואה" r:id="rId7" imgW="2959100" imgH="482600" progId="Equation.3">
                  <p:embed/>
                  <p:pic>
                    <p:nvPicPr>
                      <p:cNvPr id="112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1" y="4419601"/>
                        <a:ext cx="6546553" cy="1066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DCEE-BB9B-43F4-8448-5244EC7FFF58}" type="datetime1">
              <a:rPr lang="en-US" smtClean="0"/>
              <a:t>11/7/2021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8432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402488" y="458748"/>
            <a:ext cx="9141619" cy="1142703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en-US" sz="4000" b="1" dirty="0">
                <a:solidFill>
                  <a:srgbClr val="0070C0"/>
                </a:solidFill>
              </a:rPr>
              <a:t>Difference between Classifiers - Example</a:t>
            </a:r>
          </a:p>
        </p:txBody>
      </p:sp>
      <p:sp>
        <p:nvSpPr>
          <p:cNvPr id="13315" name="מציין מיקום של מספר שקופית 4"/>
          <p:cNvSpPr txBox="1">
            <a:spLocks noGrp="1"/>
          </p:cNvSpPr>
          <p:nvPr/>
        </p:nvSpPr>
        <p:spPr bwMode="auto">
          <a:xfrm>
            <a:off x="1982272" y="6244492"/>
            <a:ext cx="2133044" cy="47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fld id="{0E473BC8-5F97-45D4-B59C-A93B2003A1AF}" type="slidenum">
              <a:rPr lang="he-IL" altLang="he-IL" sz="1400"/>
              <a:pPr algn="l" eaLnBrk="1" hangingPunct="1">
                <a:spcBef>
                  <a:spcPct val="0"/>
                </a:spcBef>
                <a:buFontTx/>
                <a:buNone/>
              </a:pPr>
              <a:t>68</a:t>
            </a:fld>
            <a:endParaRPr lang="en-US" altLang="he-IL" sz="1400"/>
          </a:p>
        </p:txBody>
      </p:sp>
      <p:graphicFrame>
        <p:nvGraphicFramePr>
          <p:cNvPr id="13318" name="אובייקט 2"/>
          <p:cNvGraphicFramePr>
            <a:graphicFrameLocks noChangeAspect="1"/>
          </p:cNvGraphicFramePr>
          <p:nvPr>
            <p:extLst/>
          </p:nvPr>
        </p:nvGraphicFramePr>
        <p:xfrm>
          <a:off x="936013" y="3766564"/>
          <a:ext cx="5869701" cy="95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משוואה" r:id="rId4" imgW="2959100" imgH="482600" progId="Equation.3">
                  <p:embed/>
                </p:oleObj>
              </mc:Choice>
              <mc:Fallback>
                <p:oleObj name="משוואה" r:id="rId4" imgW="2959100" imgH="482600" progId="Equation.3">
                  <p:embed/>
                  <p:pic>
                    <p:nvPicPr>
                      <p:cNvPr id="13318" name="אובייקט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013" y="3766564"/>
                        <a:ext cx="5869701" cy="95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A7B-E280-4BE4-8BBC-849E63B0991F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68</a:t>
            </a:fld>
            <a:endParaRPr lang="en-US"/>
          </a:p>
        </p:txBody>
      </p:sp>
      <p:grpSp>
        <p:nvGrpSpPr>
          <p:cNvPr id="6" name="Group 18"/>
          <p:cNvGrpSpPr>
            <a:grpSpLocks noChangeAspect="1"/>
          </p:cNvGrpSpPr>
          <p:nvPr/>
        </p:nvGrpSpPr>
        <p:grpSpPr bwMode="auto">
          <a:xfrm>
            <a:off x="1677989" y="1711326"/>
            <a:ext cx="8836025" cy="1236663"/>
            <a:chOff x="1056" y="1078"/>
            <a:chExt cx="5566" cy="779"/>
          </a:xfrm>
        </p:grpSpPr>
        <p:sp>
          <p:nvSpPr>
            <p:cNvPr id="9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056" y="1078"/>
              <a:ext cx="5566" cy="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1086" y="1245"/>
              <a:ext cx="33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Error1</a:t>
              </a:r>
              <a:endParaRPr lang="en-US" altLang="en-US"/>
            </a:p>
          </p:txBody>
        </p:sp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1711" y="1245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n1</a:t>
              </a:r>
              <a:endParaRPr lang="en-US" altLang="en-US"/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2015" y="1245"/>
              <a:ext cx="33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Error2</a:t>
              </a:r>
              <a:endParaRPr lang="en-US" altLang="en-US"/>
            </a:p>
          </p:txBody>
        </p: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2640" y="1245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n2</a:t>
              </a:r>
              <a:endParaRPr lang="en-US" altLang="en-US"/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012" y="1245"/>
              <a:ext cx="6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d</a:t>
              </a:r>
              <a:endParaRPr lang="en-US" altLang="en-US"/>
            </a:p>
          </p:txBody>
        </p:sp>
        <p:sp>
          <p:nvSpPr>
            <p:cNvPr id="15" name="Rectangle 24"/>
            <p:cNvSpPr>
              <a:spLocks noChangeArrowheads="1"/>
            </p:cNvSpPr>
            <p:nvPr/>
          </p:nvSpPr>
          <p:spPr bwMode="auto">
            <a:xfrm>
              <a:off x="3638" y="1245"/>
              <a:ext cx="29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alpha</a:t>
              </a:r>
              <a:endParaRPr lang="en-US" altLang="en-US"/>
            </a:p>
          </p:txBody>
        </p:sp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263" y="1245"/>
              <a:ext cx="42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z_alpha</a:t>
              </a:r>
              <a:endParaRPr lang="en-US" altLang="en-US"/>
            </a:p>
          </p:txBody>
        </p: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4889" y="1245"/>
              <a:ext cx="22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min.</a:t>
              </a:r>
              <a:endParaRPr lang="en-US" altLang="en-US"/>
            </a:p>
          </p:txBody>
        </p:sp>
        <p:sp>
          <p:nvSpPr>
            <p:cNvPr id="18" name="Rectangle 27"/>
            <p:cNvSpPr>
              <a:spLocks noChangeArrowheads="1"/>
            </p:cNvSpPr>
            <p:nvPr/>
          </p:nvSpPr>
          <p:spPr bwMode="auto">
            <a:xfrm>
              <a:off x="5788" y="1245"/>
              <a:ext cx="263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max.</a:t>
              </a:r>
              <a:endParaRPr lang="en-US" altLang="en-US" dirty="0"/>
            </a:p>
          </p:txBody>
        </p:sp>
        <p:sp>
          <p:nvSpPr>
            <p:cNvPr id="19" name="Rectangle 28"/>
            <p:cNvSpPr>
              <a:spLocks noChangeArrowheads="1"/>
            </p:cNvSpPr>
            <p:nvPr/>
          </p:nvSpPr>
          <p:spPr bwMode="auto">
            <a:xfrm>
              <a:off x="1356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0.200</a:t>
              </a:r>
              <a:endParaRPr lang="en-US" altLang="en-US"/>
            </a:p>
          </p:txBody>
        </p:sp>
        <p:sp>
          <p:nvSpPr>
            <p:cNvPr id="20" name="Rectangle 29"/>
            <p:cNvSpPr>
              <a:spLocks noChangeArrowheads="1"/>
            </p:cNvSpPr>
            <p:nvPr/>
          </p:nvSpPr>
          <p:spPr bwMode="auto">
            <a:xfrm>
              <a:off x="1830" y="1398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30</a:t>
              </a:r>
              <a:endParaRPr lang="en-US" altLang="en-US"/>
            </a:p>
          </p:txBody>
        </p:sp>
        <p:sp>
          <p:nvSpPr>
            <p:cNvPr id="21" name="Rectangle 30"/>
            <p:cNvSpPr>
              <a:spLocks noChangeArrowheads="1"/>
            </p:cNvSpPr>
            <p:nvPr/>
          </p:nvSpPr>
          <p:spPr bwMode="auto">
            <a:xfrm>
              <a:off x="2285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0.400</a:t>
              </a:r>
              <a:endParaRPr lang="en-US" altLang="en-US"/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2828" y="1398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40</a:t>
              </a:r>
              <a:endParaRPr lang="en-US" altLang="en-US"/>
            </a:p>
          </p:txBody>
        </p:sp>
        <p:sp>
          <p:nvSpPr>
            <p:cNvPr id="23" name="Rectangle 32"/>
            <p:cNvSpPr>
              <a:spLocks noChangeArrowheads="1"/>
            </p:cNvSpPr>
            <p:nvPr/>
          </p:nvSpPr>
          <p:spPr bwMode="auto">
            <a:xfrm>
              <a:off x="3351" y="1398"/>
              <a:ext cx="2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</a:t>
              </a:r>
              <a:endParaRPr lang="en-US" altLang="en-US"/>
            </a:p>
          </p:txBody>
        </p:sp>
        <p:sp>
          <p:nvSpPr>
            <p:cNvPr id="24" name="Rectangle 33"/>
            <p:cNvSpPr>
              <a:spLocks noChangeArrowheads="1"/>
            </p:cNvSpPr>
            <p:nvPr/>
          </p:nvSpPr>
          <p:spPr bwMode="auto">
            <a:xfrm>
              <a:off x="3908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0.010</a:t>
              </a:r>
              <a:endParaRPr lang="en-US" altLang="en-US"/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4534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2.326</a:t>
              </a:r>
              <a:endParaRPr lang="en-US" altLang="en-US"/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5299" y="1398"/>
              <a:ext cx="34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-0.046</a:t>
              </a:r>
              <a:endParaRPr lang="en-US" altLang="en-US" dirty="0"/>
            </a:p>
          </p:txBody>
        </p:sp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6198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0.448</a:t>
              </a:r>
              <a:endParaRPr lang="en-US" altLang="en-US"/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1356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0.200</a:t>
              </a:r>
              <a:endParaRPr lang="en-US" altLang="en-US"/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1830" y="1551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30</a:t>
              </a:r>
              <a:endParaRPr lang="en-US" altLang="en-US"/>
            </a:p>
          </p:txBody>
        </p:sp>
        <p:sp>
          <p:nvSpPr>
            <p:cNvPr id="30" name="Rectangle 39"/>
            <p:cNvSpPr>
              <a:spLocks noChangeArrowheads="1"/>
            </p:cNvSpPr>
            <p:nvPr/>
          </p:nvSpPr>
          <p:spPr bwMode="auto">
            <a:xfrm>
              <a:off x="2285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0.400</a:t>
              </a:r>
              <a:endParaRPr lang="en-US" altLang="en-US"/>
            </a:p>
          </p:txBody>
        </p:sp>
        <p:sp>
          <p:nvSpPr>
            <p:cNvPr id="31" name="Rectangle 40"/>
            <p:cNvSpPr>
              <a:spLocks noChangeArrowheads="1"/>
            </p:cNvSpPr>
            <p:nvPr/>
          </p:nvSpPr>
          <p:spPr bwMode="auto">
            <a:xfrm>
              <a:off x="2828" y="1551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40</a:t>
              </a:r>
              <a:endParaRPr lang="en-US" altLang="en-US"/>
            </a:p>
          </p:txBody>
        </p:sp>
        <p:sp>
          <p:nvSpPr>
            <p:cNvPr id="32" name="Rectangle 41"/>
            <p:cNvSpPr>
              <a:spLocks noChangeArrowheads="1"/>
            </p:cNvSpPr>
            <p:nvPr/>
          </p:nvSpPr>
          <p:spPr bwMode="auto">
            <a:xfrm>
              <a:off x="3351" y="1551"/>
              <a:ext cx="2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</a:t>
              </a:r>
              <a:endParaRPr lang="en-US" altLang="en-US"/>
            </a:p>
          </p:txBody>
        </p:sp>
        <p:sp>
          <p:nvSpPr>
            <p:cNvPr id="33" name="Rectangle 42"/>
            <p:cNvSpPr>
              <a:spLocks noChangeArrowheads="1"/>
            </p:cNvSpPr>
            <p:nvPr/>
          </p:nvSpPr>
          <p:spPr bwMode="auto">
            <a:xfrm>
              <a:off x="3908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0.050</a:t>
              </a:r>
              <a:endParaRPr lang="en-US" altLang="en-US"/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4534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1.645</a:t>
              </a:r>
              <a:endParaRPr lang="en-US" altLang="en-US"/>
            </a:p>
          </p:txBody>
        </p:sp>
        <p:sp>
          <p:nvSpPr>
            <p:cNvPr id="35" name="Rectangle 44"/>
            <p:cNvSpPr>
              <a:spLocks noChangeArrowheads="1"/>
            </p:cNvSpPr>
            <p:nvPr/>
          </p:nvSpPr>
          <p:spPr bwMode="auto">
            <a:xfrm>
              <a:off x="5299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0.025</a:t>
              </a:r>
              <a:endParaRPr lang="en-US" altLang="en-US"/>
            </a:p>
          </p:txBody>
        </p:sp>
        <p:sp>
          <p:nvSpPr>
            <p:cNvPr id="36" name="Rectangle 45"/>
            <p:cNvSpPr>
              <a:spLocks noChangeArrowheads="1"/>
            </p:cNvSpPr>
            <p:nvPr/>
          </p:nvSpPr>
          <p:spPr bwMode="auto">
            <a:xfrm>
              <a:off x="6198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0.375</a:t>
              </a:r>
              <a:endParaRPr lang="en-US" altLang="en-US"/>
            </a:p>
          </p:txBody>
        </p:sp>
        <p:sp>
          <p:nvSpPr>
            <p:cNvPr id="37" name="Rectangle 46"/>
            <p:cNvSpPr>
              <a:spLocks noChangeArrowheads="1"/>
            </p:cNvSpPr>
            <p:nvPr/>
          </p:nvSpPr>
          <p:spPr bwMode="auto">
            <a:xfrm>
              <a:off x="1356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0.200</a:t>
              </a:r>
              <a:endParaRPr lang="en-US" altLang="en-US"/>
            </a:p>
          </p:txBody>
        </p:sp>
        <p:sp>
          <p:nvSpPr>
            <p:cNvPr id="38" name="Rectangle 47"/>
            <p:cNvSpPr>
              <a:spLocks noChangeArrowheads="1"/>
            </p:cNvSpPr>
            <p:nvPr/>
          </p:nvSpPr>
          <p:spPr bwMode="auto">
            <a:xfrm>
              <a:off x="1830" y="1704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30</a:t>
              </a:r>
              <a:endParaRPr lang="en-US" altLang="en-US"/>
            </a:p>
          </p:txBody>
        </p:sp>
        <p:sp>
          <p:nvSpPr>
            <p:cNvPr id="39" name="Rectangle 48"/>
            <p:cNvSpPr>
              <a:spLocks noChangeArrowheads="1"/>
            </p:cNvSpPr>
            <p:nvPr/>
          </p:nvSpPr>
          <p:spPr bwMode="auto">
            <a:xfrm>
              <a:off x="2285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0.400</a:t>
              </a:r>
              <a:endParaRPr lang="en-US" altLang="en-US"/>
            </a:p>
          </p:txBody>
        </p:sp>
        <p:sp>
          <p:nvSpPr>
            <p:cNvPr id="40" name="Rectangle 49"/>
            <p:cNvSpPr>
              <a:spLocks noChangeArrowheads="1"/>
            </p:cNvSpPr>
            <p:nvPr/>
          </p:nvSpPr>
          <p:spPr bwMode="auto">
            <a:xfrm>
              <a:off x="2828" y="1704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40</a:t>
              </a:r>
              <a:endParaRPr lang="en-US" altLang="en-US"/>
            </a:p>
          </p:txBody>
        </p:sp>
        <p:sp>
          <p:nvSpPr>
            <p:cNvPr id="41" name="Rectangle 50"/>
            <p:cNvSpPr>
              <a:spLocks noChangeArrowheads="1"/>
            </p:cNvSpPr>
            <p:nvPr/>
          </p:nvSpPr>
          <p:spPr bwMode="auto">
            <a:xfrm>
              <a:off x="3351" y="1704"/>
              <a:ext cx="2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</a:t>
              </a:r>
              <a:endParaRPr lang="en-US" altLang="en-US"/>
            </a:p>
          </p:txBody>
        </p:sp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3908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0.100</a:t>
              </a:r>
              <a:endParaRPr lang="en-US" altLang="en-US"/>
            </a:p>
          </p:txBody>
        </p:sp>
        <p:sp>
          <p:nvSpPr>
            <p:cNvPr id="43" name="Rectangle 52"/>
            <p:cNvSpPr>
              <a:spLocks noChangeArrowheads="1"/>
            </p:cNvSpPr>
            <p:nvPr/>
          </p:nvSpPr>
          <p:spPr bwMode="auto">
            <a:xfrm>
              <a:off x="4534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1.282</a:t>
              </a:r>
              <a:endParaRPr lang="en-US" altLang="en-US"/>
            </a:p>
          </p:txBody>
        </p:sp>
        <p:sp>
          <p:nvSpPr>
            <p:cNvPr id="44" name="Rectangle 53"/>
            <p:cNvSpPr>
              <a:spLocks noChangeArrowheads="1"/>
            </p:cNvSpPr>
            <p:nvPr/>
          </p:nvSpPr>
          <p:spPr bwMode="auto">
            <a:xfrm>
              <a:off x="5299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0.064</a:t>
              </a:r>
              <a:endParaRPr lang="en-US" altLang="en-US"/>
            </a:p>
          </p:txBody>
        </p:sp>
        <p:sp>
          <p:nvSpPr>
            <p:cNvPr id="45" name="Rectangle 54"/>
            <p:cNvSpPr>
              <a:spLocks noChangeArrowheads="1"/>
            </p:cNvSpPr>
            <p:nvPr/>
          </p:nvSpPr>
          <p:spPr bwMode="auto">
            <a:xfrm>
              <a:off x="6198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0.336</a:t>
              </a:r>
              <a:endParaRPr lang="en-US" altLang="en-US"/>
            </a:p>
          </p:txBody>
        </p:sp>
        <p:sp>
          <p:nvSpPr>
            <p:cNvPr id="46" name="Line 55"/>
            <p:cNvSpPr>
              <a:spLocks noChangeShapeType="1"/>
            </p:cNvSpPr>
            <p:nvPr/>
          </p:nvSpPr>
          <p:spPr bwMode="auto">
            <a:xfrm>
              <a:off x="1056" y="1078"/>
              <a:ext cx="0" cy="77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56"/>
            <p:cNvSpPr>
              <a:spLocks noChangeArrowheads="1"/>
            </p:cNvSpPr>
            <p:nvPr/>
          </p:nvSpPr>
          <p:spPr bwMode="auto">
            <a:xfrm>
              <a:off x="1056" y="1078"/>
              <a:ext cx="12" cy="7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7"/>
            <p:cNvSpPr>
              <a:spLocks noChangeShapeType="1"/>
            </p:cNvSpPr>
            <p:nvPr/>
          </p:nvSpPr>
          <p:spPr bwMode="auto">
            <a:xfrm>
              <a:off x="1682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8"/>
            <p:cNvSpPr>
              <a:spLocks noChangeArrowheads="1"/>
            </p:cNvSpPr>
            <p:nvPr/>
          </p:nvSpPr>
          <p:spPr bwMode="auto">
            <a:xfrm>
              <a:off x="1682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59"/>
            <p:cNvSpPr>
              <a:spLocks noChangeShapeType="1"/>
            </p:cNvSpPr>
            <p:nvPr/>
          </p:nvSpPr>
          <p:spPr bwMode="auto">
            <a:xfrm>
              <a:off x="1985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60"/>
            <p:cNvSpPr>
              <a:spLocks noChangeArrowheads="1"/>
            </p:cNvSpPr>
            <p:nvPr/>
          </p:nvSpPr>
          <p:spPr bwMode="auto">
            <a:xfrm>
              <a:off x="1985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>
              <a:off x="2611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62"/>
            <p:cNvSpPr>
              <a:spLocks noChangeArrowheads="1"/>
            </p:cNvSpPr>
            <p:nvPr/>
          </p:nvSpPr>
          <p:spPr bwMode="auto">
            <a:xfrm>
              <a:off x="2611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63"/>
            <p:cNvSpPr>
              <a:spLocks noChangeShapeType="1"/>
            </p:cNvSpPr>
            <p:nvPr/>
          </p:nvSpPr>
          <p:spPr bwMode="auto">
            <a:xfrm>
              <a:off x="2982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64"/>
            <p:cNvSpPr>
              <a:spLocks noChangeArrowheads="1"/>
            </p:cNvSpPr>
            <p:nvPr/>
          </p:nvSpPr>
          <p:spPr bwMode="auto">
            <a:xfrm>
              <a:off x="2982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65"/>
            <p:cNvSpPr>
              <a:spLocks noChangeShapeType="1"/>
            </p:cNvSpPr>
            <p:nvPr/>
          </p:nvSpPr>
          <p:spPr bwMode="auto">
            <a:xfrm>
              <a:off x="3608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66"/>
            <p:cNvSpPr>
              <a:spLocks noChangeArrowheads="1"/>
            </p:cNvSpPr>
            <p:nvPr/>
          </p:nvSpPr>
          <p:spPr bwMode="auto">
            <a:xfrm>
              <a:off x="3608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67"/>
            <p:cNvSpPr>
              <a:spLocks noChangeShapeType="1"/>
            </p:cNvSpPr>
            <p:nvPr/>
          </p:nvSpPr>
          <p:spPr bwMode="auto">
            <a:xfrm>
              <a:off x="4234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68"/>
            <p:cNvSpPr>
              <a:spLocks noChangeArrowheads="1"/>
            </p:cNvSpPr>
            <p:nvPr/>
          </p:nvSpPr>
          <p:spPr bwMode="auto">
            <a:xfrm>
              <a:off x="4234" y="1090"/>
              <a:ext cx="11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69"/>
            <p:cNvSpPr>
              <a:spLocks noChangeShapeType="1"/>
            </p:cNvSpPr>
            <p:nvPr/>
          </p:nvSpPr>
          <p:spPr bwMode="auto">
            <a:xfrm>
              <a:off x="4859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70"/>
            <p:cNvSpPr>
              <a:spLocks noChangeArrowheads="1"/>
            </p:cNvSpPr>
            <p:nvPr/>
          </p:nvSpPr>
          <p:spPr bwMode="auto">
            <a:xfrm>
              <a:off x="4859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71"/>
            <p:cNvSpPr>
              <a:spLocks noChangeShapeType="1"/>
            </p:cNvSpPr>
            <p:nvPr/>
          </p:nvSpPr>
          <p:spPr bwMode="auto">
            <a:xfrm>
              <a:off x="5758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72"/>
            <p:cNvSpPr>
              <a:spLocks noChangeArrowheads="1"/>
            </p:cNvSpPr>
            <p:nvPr/>
          </p:nvSpPr>
          <p:spPr bwMode="auto">
            <a:xfrm>
              <a:off x="5758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2" name="Line 73"/>
            <p:cNvSpPr>
              <a:spLocks noChangeShapeType="1"/>
            </p:cNvSpPr>
            <p:nvPr/>
          </p:nvSpPr>
          <p:spPr bwMode="auto">
            <a:xfrm>
              <a:off x="6609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3" name="Rectangle 74"/>
            <p:cNvSpPr>
              <a:spLocks noChangeArrowheads="1"/>
            </p:cNvSpPr>
            <p:nvPr/>
          </p:nvSpPr>
          <p:spPr bwMode="auto">
            <a:xfrm>
              <a:off x="6609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7" name="Line 75"/>
            <p:cNvSpPr>
              <a:spLocks noChangeShapeType="1"/>
            </p:cNvSpPr>
            <p:nvPr/>
          </p:nvSpPr>
          <p:spPr bwMode="auto">
            <a:xfrm>
              <a:off x="1068" y="1078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9" name="Rectangle 76"/>
            <p:cNvSpPr>
              <a:spLocks noChangeArrowheads="1"/>
            </p:cNvSpPr>
            <p:nvPr/>
          </p:nvSpPr>
          <p:spPr bwMode="auto">
            <a:xfrm>
              <a:off x="1068" y="1078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0" name="Line 77"/>
            <p:cNvSpPr>
              <a:spLocks noChangeShapeType="1"/>
            </p:cNvSpPr>
            <p:nvPr/>
          </p:nvSpPr>
          <p:spPr bwMode="auto">
            <a:xfrm>
              <a:off x="1068" y="1384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1" name="Rectangle 78"/>
            <p:cNvSpPr>
              <a:spLocks noChangeArrowheads="1"/>
            </p:cNvSpPr>
            <p:nvPr/>
          </p:nvSpPr>
          <p:spPr bwMode="auto">
            <a:xfrm>
              <a:off x="1068" y="1384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2" name="Line 79"/>
            <p:cNvSpPr>
              <a:spLocks noChangeShapeType="1"/>
            </p:cNvSpPr>
            <p:nvPr/>
          </p:nvSpPr>
          <p:spPr bwMode="auto">
            <a:xfrm>
              <a:off x="1068" y="1537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3" name="Rectangle 80"/>
            <p:cNvSpPr>
              <a:spLocks noChangeArrowheads="1"/>
            </p:cNvSpPr>
            <p:nvPr/>
          </p:nvSpPr>
          <p:spPr bwMode="auto">
            <a:xfrm>
              <a:off x="1068" y="1537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4" name="Line 81"/>
            <p:cNvSpPr>
              <a:spLocks noChangeShapeType="1"/>
            </p:cNvSpPr>
            <p:nvPr/>
          </p:nvSpPr>
          <p:spPr bwMode="auto">
            <a:xfrm>
              <a:off x="1068" y="1690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5" name="Rectangle 82"/>
            <p:cNvSpPr>
              <a:spLocks noChangeArrowheads="1"/>
            </p:cNvSpPr>
            <p:nvPr/>
          </p:nvSpPr>
          <p:spPr bwMode="auto">
            <a:xfrm>
              <a:off x="1068" y="1690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6" name="Line 83"/>
            <p:cNvSpPr>
              <a:spLocks noChangeShapeType="1"/>
            </p:cNvSpPr>
            <p:nvPr/>
          </p:nvSpPr>
          <p:spPr bwMode="auto">
            <a:xfrm>
              <a:off x="1068" y="1844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7" name="Rectangle 84"/>
            <p:cNvSpPr>
              <a:spLocks noChangeArrowheads="1"/>
            </p:cNvSpPr>
            <p:nvPr/>
          </p:nvSpPr>
          <p:spPr bwMode="auto">
            <a:xfrm>
              <a:off x="1068" y="1844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3CFF9941-8419-44E8-B4DC-DE5FC2FEEA14}"/>
              </a:ext>
            </a:extLst>
          </p:cNvPr>
          <p:cNvSpPr/>
          <p:nvPr/>
        </p:nvSpPr>
        <p:spPr>
          <a:xfrm>
            <a:off x="7734506" y="1608040"/>
            <a:ext cx="2955315" cy="1403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051315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הסבר מלבני 7"/>
          <p:cNvSpPr>
            <a:spLocks noChangeArrowheads="1"/>
          </p:cNvSpPr>
          <p:nvPr/>
        </p:nvSpPr>
        <p:spPr bwMode="auto">
          <a:xfrm>
            <a:off x="8050213" y="3482328"/>
            <a:ext cx="3581400" cy="918873"/>
          </a:xfrm>
          <a:prstGeom prst="wedgeRectCallout">
            <a:avLst>
              <a:gd name="adj1" fmla="val -21838"/>
              <a:gd name="adj2" fmla="val -172308"/>
            </a:avLst>
          </a:prstGeom>
          <a:noFill/>
          <a:ln w="28575" algn="ctr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l-GR" altLang="he-IL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he-IL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=0.01, we are not confident that model 1 is really more accurate than model 2</a:t>
            </a:r>
            <a:endParaRPr lang="he-IL" altLang="he-IL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402488" y="458748"/>
            <a:ext cx="9141619" cy="1142703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en-US" sz="4000" b="1" dirty="0">
                <a:solidFill>
                  <a:srgbClr val="0070C0"/>
                </a:solidFill>
              </a:rPr>
              <a:t>Difference between Classifiers - Example</a:t>
            </a:r>
          </a:p>
        </p:txBody>
      </p:sp>
      <p:sp>
        <p:nvSpPr>
          <p:cNvPr id="13315" name="מציין מיקום של מספר שקופית 4"/>
          <p:cNvSpPr txBox="1">
            <a:spLocks noGrp="1"/>
          </p:cNvSpPr>
          <p:nvPr/>
        </p:nvSpPr>
        <p:spPr bwMode="auto">
          <a:xfrm>
            <a:off x="1982272" y="6244492"/>
            <a:ext cx="2133044" cy="47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fld id="{0E473BC8-5F97-45D4-B59C-A93B2003A1AF}" type="slidenum">
              <a:rPr lang="he-IL" altLang="he-IL" sz="1400"/>
              <a:pPr algn="l" eaLnBrk="1" hangingPunct="1">
                <a:spcBef>
                  <a:spcPct val="0"/>
                </a:spcBef>
                <a:buFontTx/>
                <a:buNone/>
              </a:pPr>
              <a:t>69</a:t>
            </a:fld>
            <a:endParaRPr lang="en-US" altLang="he-IL" sz="1400"/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23122" y="4652819"/>
            <a:ext cx="7300353" cy="91046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algn="r" rtl="1" eaLnBrk="1" hangingPunct="1">
              <a:defRPr/>
            </a:pPr>
            <a:r>
              <a:rPr lang="he-IL" sz="1799" dirty="0">
                <a:noFill/>
              </a:rPr>
              <a:t> </a:t>
            </a:r>
          </a:p>
        </p:txBody>
      </p:sp>
      <p:graphicFrame>
        <p:nvGraphicFramePr>
          <p:cNvPr id="13318" name="אובייקט 2"/>
          <p:cNvGraphicFramePr>
            <a:graphicFrameLocks noChangeAspect="1"/>
          </p:cNvGraphicFramePr>
          <p:nvPr>
            <p:extLst/>
          </p:nvPr>
        </p:nvGraphicFramePr>
        <p:xfrm>
          <a:off x="936013" y="3766564"/>
          <a:ext cx="5869701" cy="95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משוואה" r:id="rId5" imgW="2959100" imgH="482600" progId="Equation.3">
                  <p:embed/>
                </p:oleObj>
              </mc:Choice>
              <mc:Fallback>
                <p:oleObj name="משוואה" r:id="rId5" imgW="2959100" imgH="482600" progId="Equation.3">
                  <p:embed/>
                  <p:pic>
                    <p:nvPicPr>
                      <p:cNvPr id="13318" name="אובייקט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013" y="3766564"/>
                        <a:ext cx="5869701" cy="95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54533" y="5542088"/>
            <a:ext cx="7168942" cy="910462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pPr algn="r" rtl="1" eaLnBrk="1" hangingPunct="1">
              <a:defRPr/>
            </a:pPr>
            <a:r>
              <a:rPr lang="he-IL" sz="1799">
                <a:noFill/>
              </a:rPr>
              <a:t> 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EA7B-E280-4BE4-8BBC-849E63B0991F}" type="datetime1">
              <a:rPr lang="en-US" smtClean="0"/>
              <a:t>11/7/2021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69</a:t>
            </a:fld>
            <a:endParaRPr lang="en-US"/>
          </a:p>
        </p:txBody>
      </p:sp>
      <p:grpSp>
        <p:nvGrpSpPr>
          <p:cNvPr id="6" name="Group 18"/>
          <p:cNvGrpSpPr>
            <a:grpSpLocks noChangeAspect="1"/>
          </p:cNvGrpSpPr>
          <p:nvPr/>
        </p:nvGrpSpPr>
        <p:grpSpPr bwMode="auto">
          <a:xfrm>
            <a:off x="1677989" y="1711326"/>
            <a:ext cx="8836025" cy="1236663"/>
            <a:chOff x="1056" y="1078"/>
            <a:chExt cx="5566" cy="779"/>
          </a:xfrm>
        </p:grpSpPr>
        <p:sp>
          <p:nvSpPr>
            <p:cNvPr id="9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056" y="1078"/>
              <a:ext cx="5566" cy="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1086" y="1245"/>
              <a:ext cx="33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Error1</a:t>
              </a:r>
              <a:endParaRPr lang="en-US" altLang="en-US"/>
            </a:p>
          </p:txBody>
        </p:sp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1711" y="1245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n1</a:t>
              </a:r>
              <a:endParaRPr lang="en-US" altLang="en-US"/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2015" y="1245"/>
              <a:ext cx="33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Error2</a:t>
              </a:r>
              <a:endParaRPr lang="en-US" altLang="en-US"/>
            </a:p>
          </p:txBody>
        </p: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2640" y="1245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n2</a:t>
              </a:r>
              <a:endParaRPr lang="en-US" altLang="en-US"/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012" y="1245"/>
              <a:ext cx="6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d</a:t>
              </a:r>
              <a:endParaRPr lang="en-US" altLang="en-US"/>
            </a:p>
          </p:txBody>
        </p:sp>
        <p:sp>
          <p:nvSpPr>
            <p:cNvPr id="15" name="Rectangle 24"/>
            <p:cNvSpPr>
              <a:spLocks noChangeArrowheads="1"/>
            </p:cNvSpPr>
            <p:nvPr/>
          </p:nvSpPr>
          <p:spPr bwMode="auto">
            <a:xfrm>
              <a:off x="3638" y="1245"/>
              <a:ext cx="29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alpha</a:t>
              </a:r>
              <a:endParaRPr lang="en-US" altLang="en-US"/>
            </a:p>
          </p:txBody>
        </p:sp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4263" y="1245"/>
              <a:ext cx="42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z_alpha</a:t>
              </a:r>
              <a:endParaRPr lang="en-US" altLang="en-US"/>
            </a:p>
          </p:txBody>
        </p: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4889" y="1245"/>
              <a:ext cx="22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min.</a:t>
              </a:r>
              <a:endParaRPr lang="en-US" altLang="en-US"/>
            </a:p>
          </p:txBody>
        </p:sp>
        <p:sp>
          <p:nvSpPr>
            <p:cNvPr id="18" name="Rectangle 27"/>
            <p:cNvSpPr>
              <a:spLocks noChangeArrowheads="1"/>
            </p:cNvSpPr>
            <p:nvPr/>
          </p:nvSpPr>
          <p:spPr bwMode="auto">
            <a:xfrm>
              <a:off x="5788" y="1245"/>
              <a:ext cx="263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max.</a:t>
              </a:r>
              <a:endParaRPr lang="en-US" altLang="en-US" dirty="0"/>
            </a:p>
          </p:txBody>
        </p:sp>
        <p:sp>
          <p:nvSpPr>
            <p:cNvPr id="19" name="Rectangle 28"/>
            <p:cNvSpPr>
              <a:spLocks noChangeArrowheads="1"/>
            </p:cNvSpPr>
            <p:nvPr/>
          </p:nvSpPr>
          <p:spPr bwMode="auto">
            <a:xfrm>
              <a:off x="1356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0.200</a:t>
              </a:r>
              <a:endParaRPr lang="en-US" altLang="en-US"/>
            </a:p>
          </p:txBody>
        </p:sp>
        <p:sp>
          <p:nvSpPr>
            <p:cNvPr id="20" name="Rectangle 29"/>
            <p:cNvSpPr>
              <a:spLocks noChangeArrowheads="1"/>
            </p:cNvSpPr>
            <p:nvPr/>
          </p:nvSpPr>
          <p:spPr bwMode="auto">
            <a:xfrm>
              <a:off x="1830" y="1398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30</a:t>
              </a:r>
              <a:endParaRPr lang="en-US" altLang="en-US"/>
            </a:p>
          </p:txBody>
        </p:sp>
        <p:sp>
          <p:nvSpPr>
            <p:cNvPr id="21" name="Rectangle 30"/>
            <p:cNvSpPr>
              <a:spLocks noChangeArrowheads="1"/>
            </p:cNvSpPr>
            <p:nvPr/>
          </p:nvSpPr>
          <p:spPr bwMode="auto">
            <a:xfrm>
              <a:off x="2285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0.400</a:t>
              </a:r>
              <a:endParaRPr lang="en-US" altLang="en-US"/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2828" y="1398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40</a:t>
              </a:r>
              <a:endParaRPr lang="en-US" altLang="en-US"/>
            </a:p>
          </p:txBody>
        </p:sp>
        <p:sp>
          <p:nvSpPr>
            <p:cNvPr id="23" name="Rectangle 32"/>
            <p:cNvSpPr>
              <a:spLocks noChangeArrowheads="1"/>
            </p:cNvSpPr>
            <p:nvPr/>
          </p:nvSpPr>
          <p:spPr bwMode="auto">
            <a:xfrm>
              <a:off x="3351" y="1398"/>
              <a:ext cx="2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</a:t>
              </a:r>
              <a:endParaRPr lang="en-US" altLang="en-US"/>
            </a:p>
          </p:txBody>
        </p:sp>
        <p:sp>
          <p:nvSpPr>
            <p:cNvPr id="24" name="Rectangle 33"/>
            <p:cNvSpPr>
              <a:spLocks noChangeArrowheads="1"/>
            </p:cNvSpPr>
            <p:nvPr/>
          </p:nvSpPr>
          <p:spPr bwMode="auto">
            <a:xfrm>
              <a:off x="3908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0.010</a:t>
              </a:r>
              <a:endParaRPr lang="en-US" altLang="en-US"/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4534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2.326</a:t>
              </a:r>
              <a:endParaRPr lang="en-US" altLang="en-US"/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5299" y="1398"/>
              <a:ext cx="34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-0.046</a:t>
              </a:r>
              <a:endParaRPr lang="en-US" altLang="en-US" dirty="0"/>
            </a:p>
          </p:txBody>
        </p:sp>
        <p:sp>
          <p:nvSpPr>
            <p:cNvPr id="27" name="Rectangle 36"/>
            <p:cNvSpPr>
              <a:spLocks noChangeArrowheads="1"/>
            </p:cNvSpPr>
            <p:nvPr/>
          </p:nvSpPr>
          <p:spPr bwMode="auto">
            <a:xfrm>
              <a:off x="6198" y="1398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0.448</a:t>
              </a:r>
              <a:endParaRPr lang="en-US" altLang="en-US"/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1356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0.200</a:t>
              </a:r>
              <a:endParaRPr lang="en-US" altLang="en-US"/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1830" y="1551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30</a:t>
              </a:r>
              <a:endParaRPr lang="en-US" altLang="en-US"/>
            </a:p>
          </p:txBody>
        </p:sp>
        <p:sp>
          <p:nvSpPr>
            <p:cNvPr id="30" name="Rectangle 39"/>
            <p:cNvSpPr>
              <a:spLocks noChangeArrowheads="1"/>
            </p:cNvSpPr>
            <p:nvPr/>
          </p:nvSpPr>
          <p:spPr bwMode="auto">
            <a:xfrm>
              <a:off x="2285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0.400</a:t>
              </a:r>
              <a:endParaRPr lang="en-US" altLang="en-US"/>
            </a:p>
          </p:txBody>
        </p:sp>
        <p:sp>
          <p:nvSpPr>
            <p:cNvPr id="31" name="Rectangle 40"/>
            <p:cNvSpPr>
              <a:spLocks noChangeArrowheads="1"/>
            </p:cNvSpPr>
            <p:nvPr/>
          </p:nvSpPr>
          <p:spPr bwMode="auto">
            <a:xfrm>
              <a:off x="2828" y="1551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40</a:t>
              </a:r>
              <a:endParaRPr lang="en-US" altLang="en-US"/>
            </a:p>
          </p:txBody>
        </p:sp>
        <p:sp>
          <p:nvSpPr>
            <p:cNvPr id="32" name="Rectangle 41"/>
            <p:cNvSpPr>
              <a:spLocks noChangeArrowheads="1"/>
            </p:cNvSpPr>
            <p:nvPr/>
          </p:nvSpPr>
          <p:spPr bwMode="auto">
            <a:xfrm>
              <a:off x="3351" y="1551"/>
              <a:ext cx="2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</a:t>
              </a:r>
              <a:endParaRPr lang="en-US" altLang="en-US"/>
            </a:p>
          </p:txBody>
        </p:sp>
        <p:sp>
          <p:nvSpPr>
            <p:cNvPr id="33" name="Rectangle 42"/>
            <p:cNvSpPr>
              <a:spLocks noChangeArrowheads="1"/>
            </p:cNvSpPr>
            <p:nvPr/>
          </p:nvSpPr>
          <p:spPr bwMode="auto">
            <a:xfrm>
              <a:off x="3908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0.050</a:t>
              </a:r>
              <a:endParaRPr lang="en-US" altLang="en-US"/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4534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1.645</a:t>
              </a:r>
              <a:endParaRPr lang="en-US" altLang="en-US"/>
            </a:p>
          </p:txBody>
        </p:sp>
        <p:sp>
          <p:nvSpPr>
            <p:cNvPr id="35" name="Rectangle 44"/>
            <p:cNvSpPr>
              <a:spLocks noChangeArrowheads="1"/>
            </p:cNvSpPr>
            <p:nvPr/>
          </p:nvSpPr>
          <p:spPr bwMode="auto">
            <a:xfrm>
              <a:off x="5299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0.025</a:t>
              </a:r>
              <a:endParaRPr lang="en-US" altLang="en-US"/>
            </a:p>
          </p:txBody>
        </p:sp>
        <p:sp>
          <p:nvSpPr>
            <p:cNvPr id="36" name="Rectangle 45"/>
            <p:cNvSpPr>
              <a:spLocks noChangeArrowheads="1"/>
            </p:cNvSpPr>
            <p:nvPr/>
          </p:nvSpPr>
          <p:spPr bwMode="auto">
            <a:xfrm>
              <a:off x="6198" y="1551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0.375</a:t>
              </a:r>
              <a:endParaRPr lang="en-US" altLang="en-US"/>
            </a:p>
          </p:txBody>
        </p:sp>
        <p:sp>
          <p:nvSpPr>
            <p:cNvPr id="37" name="Rectangle 46"/>
            <p:cNvSpPr>
              <a:spLocks noChangeArrowheads="1"/>
            </p:cNvSpPr>
            <p:nvPr/>
          </p:nvSpPr>
          <p:spPr bwMode="auto">
            <a:xfrm>
              <a:off x="1356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0.200</a:t>
              </a:r>
              <a:endParaRPr lang="en-US" altLang="en-US"/>
            </a:p>
          </p:txBody>
        </p:sp>
        <p:sp>
          <p:nvSpPr>
            <p:cNvPr id="38" name="Rectangle 47"/>
            <p:cNvSpPr>
              <a:spLocks noChangeArrowheads="1"/>
            </p:cNvSpPr>
            <p:nvPr/>
          </p:nvSpPr>
          <p:spPr bwMode="auto">
            <a:xfrm>
              <a:off x="1830" y="1704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30</a:t>
              </a:r>
              <a:endParaRPr lang="en-US" altLang="en-US"/>
            </a:p>
          </p:txBody>
        </p:sp>
        <p:sp>
          <p:nvSpPr>
            <p:cNvPr id="39" name="Rectangle 48"/>
            <p:cNvSpPr>
              <a:spLocks noChangeArrowheads="1"/>
            </p:cNvSpPr>
            <p:nvPr/>
          </p:nvSpPr>
          <p:spPr bwMode="auto">
            <a:xfrm>
              <a:off x="2285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0.400</a:t>
              </a:r>
              <a:endParaRPr lang="en-US" altLang="en-US"/>
            </a:p>
          </p:txBody>
        </p:sp>
        <p:sp>
          <p:nvSpPr>
            <p:cNvPr id="40" name="Rectangle 49"/>
            <p:cNvSpPr>
              <a:spLocks noChangeArrowheads="1"/>
            </p:cNvSpPr>
            <p:nvPr/>
          </p:nvSpPr>
          <p:spPr bwMode="auto">
            <a:xfrm>
              <a:off x="2828" y="1704"/>
              <a:ext cx="13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40</a:t>
              </a:r>
              <a:endParaRPr lang="en-US" altLang="en-US"/>
            </a:p>
          </p:txBody>
        </p:sp>
        <p:sp>
          <p:nvSpPr>
            <p:cNvPr id="41" name="Rectangle 50"/>
            <p:cNvSpPr>
              <a:spLocks noChangeArrowheads="1"/>
            </p:cNvSpPr>
            <p:nvPr/>
          </p:nvSpPr>
          <p:spPr bwMode="auto">
            <a:xfrm>
              <a:off x="3351" y="1704"/>
              <a:ext cx="23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0.20</a:t>
              </a:r>
              <a:endParaRPr lang="en-US" altLang="en-US"/>
            </a:p>
          </p:txBody>
        </p:sp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3908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0.100</a:t>
              </a:r>
              <a:endParaRPr lang="en-US" altLang="en-US"/>
            </a:p>
          </p:txBody>
        </p:sp>
        <p:sp>
          <p:nvSpPr>
            <p:cNvPr id="43" name="Rectangle 52"/>
            <p:cNvSpPr>
              <a:spLocks noChangeArrowheads="1"/>
            </p:cNvSpPr>
            <p:nvPr/>
          </p:nvSpPr>
          <p:spPr bwMode="auto">
            <a:xfrm>
              <a:off x="4534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1.282</a:t>
              </a:r>
              <a:endParaRPr lang="en-US" altLang="en-US"/>
            </a:p>
          </p:txBody>
        </p:sp>
        <p:sp>
          <p:nvSpPr>
            <p:cNvPr id="44" name="Rectangle 53"/>
            <p:cNvSpPr>
              <a:spLocks noChangeArrowheads="1"/>
            </p:cNvSpPr>
            <p:nvPr/>
          </p:nvSpPr>
          <p:spPr bwMode="auto">
            <a:xfrm>
              <a:off x="5299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0.064</a:t>
              </a:r>
              <a:endParaRPr lang="en-US" altLang="en-US"/>
            </a:p>
          </p:txBody>
        </p:sp>
        <p:sp>
          <p:nvSpPr>
            <p:cNvPr id="45" name="Rectangle 54"/>
            <p:cNvSpPr>
              <a:spLocks noChangeArrowheads="1"/>
            </p:cNvSpPr>
            <p:nvPr/>
          </p:nvSpPr>
          <p:spPr bwMode="auto">
            <a:xfrm>
              <a:off x="6198" y="1704"/>
              <a:ext cx="30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</a:rPr>
                <a:t>0.336</a:t>
              </a:r>
              <a:endParaRPr lang="en-US" altLang="en-US"/>
            </a:p>
          </p:txBody>
        </p:sp>
        <p:sp>
          <p:nvSpPr>
            <p:cNvPr id="46" name="Line 55"/>
            <p:cNvSpPr>
              <a:spLocks noChangeShapeType="1"/>
            </p:cNvSpPr>
            <p:nvPr/>
          </p:nvSpPr>
          <p:spPr bwMode="auto">
            <a:xfrm>
              <a:off x="1056" y="1078"/>
              <a:ext cx="0" cy="77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56"/>
            <p:cNvSpPr>
              <a:spLocks noChangeArrowheads="1"/>
            </p:cNvSpPr>
            <p:nvPr/>
          </p:nvSpPr>
          <p:spPr bwMode="auto">
            <a:xfrm>
              <a:off x="1056" y="1078"/>
              <a:ext cx="12" cy="77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57"/>
            <p:cNvSpPr>
              <a:spLocks noChangeShapeType="1"/>
            </p:cNvSpPr>
            <p:nvPr/>
          </p:nvSpPr>
          <p:spPr bwMode="auto">
            <a:xfrm>
              <a:off x="1682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8"/>
            <p:cNvSpPr>
              <a:spLocks noChangeArrowheads="1"/>
            </p:cNvSpPr>
            <p:nvPr/>
          </p:nvSpPr>
          <p:spPr bwMode="auto">
            <a:xfrm>
              <a:off x="1682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59"/>
            <p:cNvSpPr>
              <a:spLocks noChangeShapeType="1"/>
            </p:cNvSpPr>
            <p:nvPr/>
          </p:nvSpPr>
          <p:spPr bwMode="auto">
            <a:xfrm>
              <a:off x="1985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60"/>
            <p:cNvSpPr>
              <a:spLocks noChangeArrowheads="1"/>
            </p:cNvSpPr>
            <p:nvPr/>
          </p:nvSpPr>
          <p:spPr bwMode="auto">
            <a:xfrm>
              <a:off x="1985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>
              <a:off x="2611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62"/>
            <p:cNvSpPr>
              <a:spLocks noChangeArrowheads="1"/>
            </p:cNvSpPr>
            <p:nvPr/>
          </p:nvSpPr>
          <p:spPr bwMode="auto">
            <a:xfrm>
              <a:off x="2611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63"/>
            <p:cNvSpPr>
              <a:spLocks noChangeShapeType="1"/>
            </p:cNvSpPr>
            <p:nvPr/>
          </p:nvSpPr>
          <p:spPr bwMode="auto">
            <a:xfrm>
              <a:off x="2982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64"/>
            <p:cNvSpPr>
              <a:spLocks noChangeArrowheads="1"/>
            </p:cNvSpPr>
            <p:nvPr/>
          </p:nvSpPr>
          <p:spPr bwMode="auto">
            <a:xfrm>
              <a:off x="2982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65"/>
            <p:cNvSpPr>
              <a:spLocks noChangeShapeType="1"/>
            </p:cNvSpPr>
            <p:nvPr/>
          </p:nvSpPr>
          <p:spPr bwMode="auto">
            <a:xfrm>
              <a:off x="3608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66"/>
            <p:cNvSpPr>
              <a:spLocks noChangeArrowheads="1"/>
            </p:cNvSpPr>
            <p:nvPr/>
          </p:nvSpPr>
          <p:spPr bwMode="auto">
            <a:xfrm>
              <a:off x="3608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67"/>
            <p:cNvSpPr>
              <a:spLocks noChangeShapeType="1"/>
            </p:cNvSpPr>
            <p:nvPr/>
          </p:nvSpPr>
          <p:spPr bwMode="auto">
            <a:xfrm>
              <a:off x="4234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68"/>
            <p:cNvSpPr>
              <a:spLocks noChangeArrowheads="1"/>
            </p:cNvSpPr>
            <p:nvPr/>
          </p:nvSpPr>
          <p:spPr bwMode="auto">
            <a:xfrm>
              <a:off x="4234" y="1090"/>
              <a:ext cx="11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69"/>
            <p:cNvSpPr>
              <a:spLocks noChangeShapeType="1"/>
            </p:cNvSpPr>
            <p:nvPr/>
          </p:nvSpPr>
          <p:spPr bwMode="auto">
            <a:xfrm>
              <a:off x="4859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70"/>
            <p:cNvSpPr>
              <a:spLocks noChangeArrowheads="1"/>
            </p:cNvSpPr>
            <p:nvPr/>
          </p:nvSpPr>
          <p:spPr bwMode="auto">
            <a:xfrm>
              <a:off x="4859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71"/>
            <p:cNvSpPr>
              <a:spLocks noChangeShapeType="1"/>
            </p:cNvSpPr>
            <p:nvPr/>
          </p:nvSpPr>
          <p:spPr bwMode="auto">
            <a:xfrm>
              <a:off x="5758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72"/>
            <p:cNvSpPr>
              <a:spLocks noChangeArrowheads="1"/>
            </p:cNvSpPr>
            <p:nvPr/>
          </p:nvSpPr>
          <p:spPr bwMode="auto">
            <a:xfrm>
              <a:off x="5758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2" name="Line 73"/>
            <p:cNvSpPr>
              <a:spLocks noChangeShapeType="1"/>
            </p:cNvSpPr>
            <p:nvPr/>
          </p:nvSpPr>
          <p:spPr bwMode="auto">
            <a:xfrm>
              <a:off x="6609" y="1090"/>
              <a:ext cx="0" cy="7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3" name="Rectangle 74"/>
            <p:cNvSpPr>
              <a:spLocks noChangeArrowheads="1"/>
            </p:cNvSpPr>
            <p:nvPr/>
          </p:nvSpPr>
          <p:spPr bwMode="auto">
            <a:xfrm>
              <a:off x="6609" y="1090"/>
              <a:ext cx="12" cy="7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7" name="Line 75"/>
            <p:cNvSpPr>
              <a:spLocks noChangeShapeType="1"/>
            </p:cNvSpPr>
            <p:nvPr/>
          </p:nvSpPr>
          <p:spPr bwMode="auto">
            <a:xfrm>
              <a:off x="1068" y="1078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9" name="Rectangle 76"/>
            <p:cNvSpPr>
              <a:spLocks noChangeArrowheads="1"/>
            </p:cNvSpPr>
            <p:nvPr/>
          </p:nvSpPr>
          <p:spPr bwMode="auto">
            <a:xfrm>
              <a:off x="1068" y="1078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0" name="Line 77"/>
            <p:cNvSpPr>
              <a:spLocks noChangeShapeType="1"/>
            </p:cNvSpPr>
            <p:nvPr/>
          </p:nvSpPr>
          <p:spPr bwMode="auto">
            <a:xfrm>
              <a:off x="1068" y="1384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1" name="Rectangle 78"/>
            <p:cNvSpPr>
              <a:spLocks noChangeArrowheads="1"/>
            </p:cNvSpPr>
            <p:nvPr/>
          </p:nvSpPr>
          <p:spPr bwMode="auto">
            <a:xfrm>
              <a:off x="1068" y="1384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2" name="Line 79"/>
            <p:cNvSpPr>
              <a:spLocks noChangeShapeType="1"/>
            </p:cNvSpPr>
            <p:nvPr/>
          </p:nvSpPr>
          <p:spPr bwMode="auto">
            <a:xfrm>
              <a:off x="1068" y="1537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3" name="Rectangle 80"/>
            <p:cNvSpPr>
              <a:spLocks noChangeArrowheads="1"/>
            </p:cNvSpPr>
            <p:nvPr/>
          </p:nvSpPr>
          <p:spPr bwMode="auto">
            <a:xfrm>
              <a:off x="1068" y="1537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4" name="Line 81"/>
            <p:cNvSpPr>
              <a:spLocks noChangeShapeType="1"/>
            </p:cNvSpPr>
            <p:nvPr/>
          </p:nvSpPr>
          <p:spPr bwMode="auto">
            <a:xfrm>
              <a:off x="1068" y="1690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5" name="Rectangle 82"/>
            <p:cNvSpPr>
              <a:spLocks noChangeArrowheads="1"/>
            </p:cNvSpPr>
            <p:nvPr/>
          </p:nvSpPr>
          <p:spPr bwMode="auto">
            <a:xfrm>
              <a:off x="1068" y="1690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6" name="Line 83"/>
            <p:cNvSpPr>
              <a:spLocks noChangeShapeType="1"/>
            </p:cNvSpPr>
            <p:nvPr/>
          </p:nvSpPr>
          <p:spPr bwMode="auto">
            <a:xfrm>
              <a:off x="1068" y="1844"/>
              <a:ext cx="55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7" name="Rectangle 84"/>
            <p:cNvSpPr>
              <a:spLocks noChangeArrowheads="1"/>
            </p:cNvSpPr>
            <p:nvPr/>
          </p:nvSpPr>
          <p:spPr bwMode="auto">
            <a:xfrm>
              <a:off x="1068" y="1844"/>
              <a:ext cx="5553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6212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3505201" y="457200"/>
            <a:ext cx="8227457" cy="1142702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>
              <a:defRPr/>
            </a:pPr>
            <a:r>
              <a:rPr lang="he-IL" altLang="en-US" sz="4000" b="1" dirty="0">
                <a:solidFill>
                  <a:srgbClr val="0070C0"/>
                </a:solidFill>
              </a:rPr>
              <a:t>תורת האינפורמציה</a:t>
            </a:r>
          </a:p>
        </p:txBody>
      </p:sp>
      <p:sp>
        <p:nvSpPr>
          <p:cNvPr id="5" name="מציין מיקום תוכן 2"/>
          <p:cNvSpPr txBox="1">
            <a:spLocks/>
          </p:cNvSpPr>
          <p:nvPr/>
        </p:nvSpPr>
        <p:spPr>
          <a:xfrm>
            <a:off x="1524001" y="1905000"/>
            <a:ext cx="9069057" cy="4524784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indent="-223838" algn="r" rtl="1">
              <a:lnSpc>
                <a:spcPct val="150000"/>
              </a:lnSpc>
              <a:spcBef>
                <a:spcPts val="1800"/>
              </a:spcBef>
              <a:buClr>
                <a:schemeClr val="accent2"/>
              </a:buClr>
            </a:pPr>
            <a:r>
              <a:rPr lang="he-I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אי-וודאות</a:t>
            </a:r>
            <a:r>
              <a:rPr lang="he-I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המידע המוגבל שיש לנו לגבי תוצאה של אירוע כלשהו, בד"כ אירוע עתידי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he-I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3838" indent="-223838" algn="r" rtl="1">
              <a:lnSpc>
                <a:spcPct val="150000"/>
              </a:lnSpc>
              <a:spcBef>
                <a:spcPts val="1800"/>
              </a:spcBef>
              <a:buClr>
                <a:schemeClr val="accent2"/>
              </a:buClr>
            </a:pPr>
            <a:r>
              <a:rPr lang="he-I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אנטרופיה</a:t>
            </a:r>
            <a:r>
              <a:rPr lang="he-I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המטרה של מדד זה היא להעריך את אי-הוודאות של משתנה מקרי כלשהו (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he-I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he-IL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D73B7-3598-4DC7-882B-62E996D350ED}" type="datetime1">
              <a:rPr lang="en-US" smtClean="0"/>
              <a:t>11/6/2021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hanging times in International Data Collection - Dynamic Fieldwork">
            <a:extLst>
              <a:ext uri="{FF2B5EF4-FFF2-40B4-BE49-F238E27FC236}">
                <a16:creationId xmlns:a16="http://schemas.microsoft.com/office/drawing/2014/main" id="{1F55BAB1-DCA6-41DC-A244-3718B48D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2" y="302759"/>
            <a:ext cx="11900635" cy="62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824CB-2BA3-4F94-A2AA-F1368C97E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Trees Overview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DD687-47A3-41F0-A0AE-005000824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32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induction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2437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Decision tree induction </a:t>
            </a:r>
            <a:r>
              <a:rPr lang="en-US" dirty="0"/>
              <a:t>is the learning of decision trees from class-labeled training tuples. </a:t>
            </a:r>
          </a:p>
          <a:p>
            <a:r>
              <a:rPr lang="en-US" dirty="0"/>
              <a:t>A </a:t>
            </a:r>
            <a:r>
              <a:rPr lang="en-US" b="1" dirty="0"/>
              <a:t>decision tree </a:t>
            </a:r>
            <a:r>
              <a:rPr lang="en-US" dirty="0"/>
              <a:t>is a flowchart-like tree structure, where each </a:t>
            </a:r>
            <a:r>
              <a:rPr lang="en-US" b="1" dirty="0"/>
              <a:t>internal node </a:t>
            </a:r>
            <a:r>
              <a:rPr lang="en-US" dirty="0"/>
              <a:t>(non-leaf node) denotes a test on an attribute, each </a:t>
            </a:r>
            <a:r>
              <a:rPr lang="en-US" b="1" dirty="0"/>
              <a:t>branch </a:t>
            </a:r>
            <a:r>
              <a:rPr lang="en-US" dirty="0"/>
              <a:t>represents an outcome of the test, and each </a:t>
            </a:r>
            <a:r>
              <a:rPr lang="en-US" b="1" dirty="0"/>
              <a:t>leaf node </a:t>
            </a:r>
            <a:r>
              <a:rPr lang="en-US" dirty="0"/>
              <a:t>(or </a:t>
            </a:r>
            <a:r>
              <a:rPr lang="en-US" i="1" dirty="0"/>
              <a:t>terminal node</a:t>
            </a:r>
            <a:r>
              <a:rPr lang="en-US" dirty="0"/>
              <a:t>) holds a class label. </a:t>
            </a:r>
          </a:p>
          <a:p>
            <a:r>
              <a:rPr lang="en-US" dirty="0"/>
              <a:t>The topmost node in a tree is the </a:t>
            </a:r>
            <a:r>
              <a:rPr lang="en-US" b="1" dirty="0"/>
              <a:t>root </a:t>
            </a:r>
            <a:r>
              <a:rPr lang="en-US" dirty="0"/>
              <a:t>node.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71</a:t>
            </a:fld>
            <a:endParaRPr lang="he-IL" dirty="0"/>
          </a:p>
        </p:txBody>
      </p:sp>
      <p:pic>
        <p:nvPicPr>
          <p:cNvPr id="2050" name="Picture 2" descr="Decision Tree - GeeksforGeeks">
            <a:extLst>
              <a:ext uri="{FF2B5EF4-FFF2-40B4-BE49-F238E27FC236}">
                <a16:creationId xmlns:a16="http://schemas.microsoft.com/office/drawing/2014/main" id="{55296A47-5D36-4B5E-ABA4-F382CEEF3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3" t="11070" r="15982" b="12826"/>
          <a:stretch/>
        </p:blipFill>
        <p:spPr bwMode="auto">
          <a:xfrm>
            <a:off x="7299649" y="1164787"/>
            <a:ext cx="4637314" cy="36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506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structure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4984" cy="4351338"/>
          </a:xfrm>
        </p:spPr>
        <p:txBody>
          <a:bodyPr>
            <a:normAutofit/>
          </a:bodyPr>
          <a:lstStyle/>
          <a:p>
            <a:r>
              <a:rPr lang="en-US" b="1" dirty="0"/>
              <a:t>Main Components</a:t>
            </a:r>
          </a:p>
          <a:p>
            <a:pPr lvl="1"/>
            <a:r>
              <a:rPr lang="en-US" i="1" dirty="0"/>
              <a:t>Nodes </a:t>
            </a:r>
            <a:r>
              <a:rPr lang="en-US" dirty="0"/>
              <a:t>- tests of some attribute</a:t>
            </a:r>
          </a:p>
          <a:p>
            <a:pPr lvl="1"/>
            <a:r>
              <a:rPr lang="en-US" i="1" dirty="0"/>
              <a:t>Branch </a:t>
            </a:r>
            <a:r>
              <a:rPr lang="en-US" dirty="0"/>
              <a:t>- one of possible values for the attribute</a:t>
            </a:r>
          </a:p>
          <a:p>
            <a:pPr lvl="1"/>
            <a:r>
              <a:rPr lang="en-US" i="1" dirty="0"/>
              <a:t>Leaves (terminal nodes) </a:t>
            </a:r>
            <a:r>
              <a:rPr lang="en-US" dirty="0"/>
              <a:t>- classifications</a:t>
            </a:r>
          </a:p>
          <a:p>
            <a:pPr lvl="1"/>
            <a:r>
              <a:rPr lang="en-US" i="1" dirty="0"/>
              <a:t>Path </a:t>
            </a:r>
            <a:r>
              <a:rPr lang="en-US" dirty="0"/>
              <a:t>(from the tree root to a leaf) - conjunction of attribute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72</a:t>
            </a:fld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EFCB9-9138-4165-A644-F6708779F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46" y="3891002"/>
            <a:ext cx="9489427" cy="24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438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Appropriate Problems + Student Example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4984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Instances are described by a fixed set of attributes</a:t>
                </a:r>
                <a:endParaRPr lang="he-IL" dirty="0"/>
              </a:p>
              <a:p>
                <a:pPr lvl="1"/>
                <a:r>
                  <a:rPr lang="en-US" dirty="0"/>
                  <a:t>Example: Gender , Place of Birth , and Test Grade</a:t>
                </a:r>
                <a:endParaRPr lang="he-IL" dirty="0"/>
              </a:p>
              <a:p>
                <a:r>
                  <a:rPr lang="en-US" dirty="0"/>
                  <a:t>Each predicting attribute takes a small number of disjoint possible values</a:t>
                </a:r>
              </a:p>
              <a:p>
                <a:pPr lvl="1"/>
                <a:r>
                  <a:rPr lang="en-US" dirty="0"/>
                  <a:t>Example: Place of Birth (Israel vs. Aboard)</a:t>
                </a:r>
                <a:endParaRPr lang="he-IL" dirty="0"/>
              </a:p>
              <a:p>
                <a:r>
                  <a:rPr lang="en-US" dirty="0"/>
                  <a:t>The target function has discrete output values (each value = class / concept)</a:t>
                </a:r>
                <a:endParaRPr lang="he-IL" dirty="0"/>
              </a:p>
              <a:p>
                <a:pPr lvl="1"/>
                <a:r>
                  <a:rPr lang="en-US" dirty="0"/>
                  <a:t>Example: GPA (Low, Medium, High)</a:t>
                </a:r>
                <a:endParaRPr lang="he-IL" dirty="0"/>
              </a:p>
              <a:p>
                <a:r>
                  <a:rPr lang="en-US" dirty="0"/>
                  <a:t>Disjunctive rules are required</a:t>
                </a:r>
                <a:endParaRPr lang="he-IL" dirty="0"/>
              </a:p>
              <a:p>
                <a:pPr lvl="1"/>
                <a:r>
                  <a:rPr lang="en-US" dirty="0"/>
                  <a:t>Example:</a:t>
                </a:r>
                <a:endParaRPr lang="he-IL" dirty="0"/>
              </a:p>
              <a:p>
                <a:pPr lvl="2"/>
                <a:r>
                  <a:rPr lang="en-US" dirty="0"/>
                  <a:t>If (Test &lt; 600 ) Then GPA = Low</a:t>
                </a:r>
                <a:endParaRPr lang="he-IL" dirty="0"/>
              </a:p>
              <a:p>
                <a:pPr lvl="2"/>
                <a:r>
                  <a:rPr lang="en-US" dirty="0"/>
                  <a:t>If (Test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600 ) Then GPA = Medium or High</a:t>
                </a:r>
                <a:endParaRPr lang="he-IL" dirty="0"/>
              </a:p>
              <a:p>
                <a:r>
                  <a:rPr lang="en-US" dirty="0"/>
                  <a:t>The training data may contain errors (noise)</a:t>
                </a:r>
                <a:endParaRPr lang="he-IL" dirty="0"/>
              </a:p>
              <a:p>
                <a:r>
                  <a:rPr lang="en-US" dirty="0"/>
                  <a:t>The training data may contain missing attribute values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4984" cy="4351338"/>
              </a:xfrm>
              <a:blipFill>
                <a:blip r:embed="rId3"/>
                <a:stretch>
                  <a:fillRect l="-879" t="-35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2838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induction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2437" cy="4351338"/>
          </a:xfrm>
        </p:spPr>
        <p:txBody>
          <a:bodyPr>
            <a:normAutofit/>
          </a:bodyPr>
          <a:lstStyle/>
          <a:p>
            <a:r>
              <a:rPr lang="en-US" dirty="0"/>
              <a:t>A decision tree for the concept </a:t>
            </a:r>
            <a:r>
              <a:rPr lang="en-US" i="1" dirty="0"/>
              <a:t>buys computer</a:t>
            </a:r>
            <a:r>
              <a:rPr lang="en-US" dirty="0"/>
              <a:t>, indicating whether an </a:t>
            </a:r>
            <a:r>
              <a:rPr lang="en-US" i="1" dirty="0" err="1"/>
              <a:t>AllElectronics</a:t>
            </a:r>
            <a:r>
              <a:rPr lang="en-US" i="1" dirty="0"/>
              <a:t> </a:t>
            </a:r>
            <a:r>
              <a:rPr lang="en-US" dirty="0"/>
              <a:t>customer is likely to purchase a computer. </a:t>
            </a:r>
          </a:p>
          <a:p>
            <a:r>
              <a:rPr lang="en-US" dirty="0"/>
              <a:t>Each internal (non-leaf) node represents a test on an attribute. </a:t>
            </a:r>
          </a:p>
          <a:p>
            <a:r>
              <a:rPr lang="en-US" dirty="0"/>
              <a:t>Each leaf node represents a class (either </a:t>
            </a:r>
            <a:r>
              <a:rPr lang="en-US" i="1" dirty="0"/>
              <a:t>buys computer </a:t>
            </a:r>
            <a:r>
              <a:rPr lang="en-US" dirty="0"/>
              <a:t>== </a:t>
            </a:r>
            <a:r>
              <a:rPr lang="en-US" i="1" dirty="0"/>
              <a:t>yes </a:t>
            </a:r>
            <a:r>
              <a:rPr lang="en-US" dirty="0"/>
              <a:t>or </a:t>
            </a:r>
            <a:r>
              <a:rPr lang="en-US" i="1" dirty="0"/>
              <a:t>buys computer == no</a:t>
            </a:r>
            <a:r>
              <a:rPr lang="en-US" dirty="0"/>
              <a:t>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74</a:t>
            </a:fld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5CE5A-F2C0-49BA-B8BA-0705DEEF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080" y="1825625"/>
            <a:ext cx="4865208" cy="27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397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induction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24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typical decision tree is shown. </a:t>
            </a:r>
          </a:p>
          <a:p>
            <a:r>
              <a:rPr lang="en-US" dirty="0"/>
              <a:t>It represents the concept </a:t>
            </a:r>
            <a:r>
              <a:rPr lang="en-US" i="1" dirty="0"/>
              <a:t>buys computer</a:t>
            </a:r>
            <a:r>
              <a:rPr lang="en-US" dirty="0"/>
              <a:t>, that is, it predicts whether a customer at </a:t>
            </a:r>
            <a:r>
              <a:rPr lang="en-US" i="1" dirty="0" err="1"/>
              <a:t>AllElectronics</a:t>
            </a:r>
            <a:r>
              <a:rPr lang="en-US" i="1" dirty="0"/>
              <a:t> </a:t>
            </a:r>
            <a:r>
              <a:rPr lang="en-US" dirty="0"/>
              <a:t>is likely to purchase a computer. </a:t>
            </a:r>
          </a:p>
          <a:p>
            <a:r>
              <a:rPr lang="en-US" dirty="0"/>
              <a:t>Internal nodes are denoted by rectangles, and leaf nodes are denoted by ovals.</a:t>
            </a:r>
          </a:p>
          <a:p>
            <a:r>
              <a:rPr lang="en-US" dirty="0"/>
              <a:t>Some decision tree algorithms produce only </a:t>
            </a:r>
            <a:r>
              <a:rPr lang="en-US" i="1" dirty="0"/>
              <a:t>binary </a:t>
            </a:r>
            <a:r>
              <a:rPr lang="en-US" dirty="0"/>
              <a:t>trees (where each internal node branches to exactly two other nodes), whereas others can produce non-binary trees.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75</a:t>
            </a:fld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5CE5A-F2C0-49BA-B8BA-0705DEEF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080" y="1825625"/>
            <a:ext cx="4865208" cy="27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62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a Decision Tree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76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algorithms to build a decision tree.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CART-Classification and Regression Trees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ID3-Iterative </a:t>
            </a:r>
            <a:r>
              <a:rPr lang="en-US" dirty="0" err="1"/>
              <a:t>Dichotomiser</a:t>
            </a:r>
            <a:r>
              <a:rPr lang="en-US" dirty="0"/>
              <a:t> 3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C4.5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CHAID-Chi-squared Automatic Interaction Detection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We discuss only CART and ID3 algorithms as they are the ones majorly used.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5945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77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EBAFC-7E19-4AFC-BDA9-439E43F7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28575"/>
            <a:ext cx="109632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6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78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728A8-E9B3-4E1B-953C-2405522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118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34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79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CABE2-7FB5-460D-B894-12D3C2926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77" y="0"/>
            <a:ext cx="8415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6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192" y="0"/>
            <a:ext cx="8227457" cy="1142702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Motivating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219200" y="1103150"/>
                <a:ext cx="10363200" cy="5408791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we have a device that emits one symbol (A). We have no uncertainty as to what we will see: uncertainty is zero.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device that emits two symbols (A, B). We have one choice, either A or B: our uncertainty is one, because we could use one bit (0 or 1) to encode the outcome.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device that emits four symbols (A, B, C, D). We would need two bits (00, 01, 10, 11) to encode the outcome.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we are describing is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output symbols.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Entropy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number of bits required to transmit the signal.</a:t>
                </a:r>
              </a:p>
            </p:txBody>
          </p:sp>
        </mc:Choice>
        <mc:Fallback xmlns="">
          <p:sp>
            <p:nvSpPr>
              <p:cNvPr id="71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1103150"/>
                <a:ext cx="10363200" cy="5408791"/>
              </a:xfrm>
              <a:blipFill>
                <a:blip r:embed="rId3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3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1A284A-18EC-4D4B-B4F4-95D754052DCB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516-7110-4ADB-B1F9-FD320009BD04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80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62CFF-F0EC-4653-A7EC-962DC303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55" y="0"/>
            <a:ext cx="9331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20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81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5BA27-7FA3-44FC-AACC-E596A1AE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133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18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82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1CB34-D163-47F6-B0A6-A3F978AC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07" y="0"/>
            <a:ext cx="10021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824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83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03906-18FF-40FB-B6B4-E4708A40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37" y="0"/>
            <a:ext cx="9652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7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84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4F1B6-0E36-4F26-AE3F-EB072101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1" y="0"/>
            <a:ext cx="982779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31122-3A56-4694-A94B-B7979C88E9B6}"/>
              </a:ext>
            </a:extLst>
          </p:cNvPr>
          <p:cNvSpPr/>
          <p:nvPr/>
        </p:nvSpPr>
        <p:spPr>
          <a:xfrm>
            <a:off x="1784591" y="6548859"/>
            <a:ext cx="1565100" cy="2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321FCE-0D92-4BE4-92C8-69473FE79586}"/>
              </a:ext>
            </a:extLst>
          </p:cNvPr>
          <p:cNvSpPr/>
          <p:nvPr/>
        </p:nvSpPr>
        <p:spPr>
          <a:xfrm>
            <a:off x="5538607" y="6559727"/>
            <a:ext cx="1565100" cy="2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5B99F8-6C98-486B-B42C-2945F022F193}"/>
              </a:ext>
            </a:extLst>
          </p:cNvPr>
          <p:cNvSpPr/>
          <p:nvPr/>
        </p:nvSpPr>
        <p:spPr>
          <a:xfrm>
            <a:off x="9415695" y="6581952"/>
            <a:ext cx="1565100" cy="2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244528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ChangeArrowheads="1"/>
          </p:cNvSpPr>
          <p:nvPr/>
        </p:nvSpPr>
        <p:spPr bwMode="auto">
          <a:xfrm>
            <a:off x="1407335" y="259792"/>
            <a:ext cx="9700114" cy="73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rtl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Attribute Selection Measure in ID3 : Information Gain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838201" y="1070524"/>
            <a:ext cx="10644175" cy="502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23838" indent="-223838" algn="l" rtl="0">
              <a:spcBef>
                <a:spcPts val="1800"/>
              </a:spcBef>
              <a:buClr>
                <a:schemeClr val="accent2"/>
              </a:buClr>
              <a:buSzPct val="70000"/>
              <a:buFont typeface="Arial" pitchFamily="34" charset="0"/>
              <a:buChar char="•"/>
            </a:pPr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7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4D9A8B8-E5C9-4A2A-A6FC-65B178EC6AB1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85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B41C-C54A-4D84-9D61-A29DF9090CA2}" type="datetime1">
              <a:rPr lang="en-US" smtClean="0"/>
              <a:t>11/6/2021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0AC93-E2E4-4D69-B2E8-9C45E828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06" y="0"/>
            <a:ext cx="9752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053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ChangeArrowheads="1"/>
          </p:cNvSpPr>
          <p:nvPr/>
        </p:nvSpPr>
        <p:spPr bwMode="auto">
          <a:xfrm>
            <a:off x="1407335" y="259792"/>
            <a:ext cx="9700114" cy="73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rtl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Attribute Selection Measure in ID3 : Information Gain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838201" y="1070524"/>
            <a:ext cx="10644175" cy="502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23838" indent="-223838" algn="l" rtl="0">
              <a:spcBef>
                <a:spcPts val="1800"/>
              </a:spcBef>
              <a:buClr>
                <a:schemeClr val="accent2"/>
              </a:buClr>
              <a:buSzPct val="70000"/>
              <a:buFont typeface="Arial" pitchFamily="34" charset="0"/>
              <a:buChar char="•"/>
            </a:pPr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7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4D9A8B8-E5C9-4A2A-A6FC-65B178EC6AB1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86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B41C-C54A-4D84-9D61-A29DF9090CA2}" type="datetime1">
              <a:rPr lang="en-US" smtClean="0"/>
              <a:t>11/6/2021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AEB6F-CB6D-4DD7-A1A5-515E307E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"/>
            <a:ext cx="10820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43281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process of building a decision tree using the ID3 algorithm is almost similar to using the CART algorithm except for the method used for measuring purity/impurity. </a:t>
                </a:r>
              </a:p>
              <a:p>
                <a:r>
                  <a:rPr lang="en-US" dirty="0"/>
                  <a:t>The metric used in the ID3 algorithm to measure purity is called </a:t>
                </a:r>
                <a:r>
                  <a:rPr lang="en-US" b="1" i="1" dirty="0"/>
                  <a:t>Entropy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 = a subset of training examples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= % of positive/negative examples in S.</a:t>
                </a:r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4009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477163"/>
            <a:ext cx="10285789" cy="609441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3600" b="1" dirty="0">
                <a:solidFill>
                  <a:srgbClr val="0070C0"/>
                </a:solidFill>
              </a:rPr>
              <a:t>Algorithm</a:t>
            </a:r>
            <a:r>
              <a:rPr lang="en-US" altLang="he-IL" sz="4000" b="1" dirty="0">
                <a:solidFill>
                  <a:srgbClr val="0070C0"/>
                </a:solidFill>
              </a:rPr>
              <a:t> for Decision Tree Induction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86603"/>
            <a:ext cx="10819189" cy="561899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he-I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algorithm (greedy)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is constructed in a </a:t>
            </a:r>
            <a:r>
              <a:rPr lang="en-US" altLang="he-I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top-down recursive divide-and-conquer manner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start, all the training examples are at the root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are categorical (if continuous-valued, discretized in advance)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are partitioned recursively based on selected attributes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attributes are selected on the basis of a heuristic or a statistical measure (e.g., information gain)</a:t>
            </a:r>
          </a:p>
          <a:p>
            <a:pPr>
              <a:lnSpc>
                <a:spcPct val="100000"/>
              </a:lnSpc>
            </a:pPr>
            <a:r>
              <a:rPr lang="en-US" altLang="he-I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to stop partitioning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samples for a given node belong to the same class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remaining attributes – majority voting is employed for classifying the leaf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samples left - majority voting </a:t>
            </a:r>
          </a:p>
        </p:txBody>
      </p:sp>
      <p:sp>
        <p:nvSpPr>
          <p:cNvPr id="15364" name="מציין מיקום של מספר שקופית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8A696D67-B96C-4B58-9D9B-69E4D67B2620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88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07E2-F14B-431D-9D34-A4CB0C97B012}" type="datetime1">
              <a:rPr lang="en-US" smtClean="0"/>
              <a:t>11/7/2021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72166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1" y="228600"/>
            <a:ext cx="10228247" cy="1418776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Basic Decision Tree Learning</a:t>
            </a:r>
            <a:br>
              <a:rPr lang="en-US" altLang="he-IL" sz="4000" b="1" dirty="0">
                <a:solidFill>
                  <a:srgbClr val="0070C0"/>
                </a:solidFill>
              </a:rPr>
            </a:br>
            <a:r>
              <a:rPr lang="en-US" altLang="he-IL" sz="4000" b="1" dirty="0">
                <a:solidFill>
                  <a:srgbClr val="0070C0"/>
                </a:solidFill>
              </a:rPr>
              <a:t>ID3 Algorithm </a:t>
            </a:r>
            <a:r>
              <a:rPr lang="en-US" altLang="en-US" sz="1800" b="1" dirty="0">
                <a:solidFill>
                  <a:srgbClr val="0070C0"/>
                </a:solidFill>
              </a:rPr>
              <a:t>(based on Quinlan, Induction of Decision Trees, 1986)</a:t>
            </a:r>
            <a:endParaRPr lang="en-US" altLang="he-IL" sz="4000" b="1" dirty="0">
              <a:solidFill>
                <a:srgbClr val="0070C0"/>
              </a:solidFill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1" y="1828801"/>
            <a:ext cx="10380647" cy="39423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root node for the tree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all examples have the same target value, return the single-node tree root labeled by that value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no attributes left, return the single-node tree root labeled by the most common value in the examples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 begin</a:t>
            </a:r>
          </a:p>
        </p:txBody>
      </p:sp>
      <p:sp>
        <p:nvSpPr>
          <p:cNvPr id="16388" name="מציין מיקום של מספר שקופית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CC0B0CD5-799B-415F-AE39-0EA20197C633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89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3168-6E96-4C82-B558-F05DB87D17E3}" type="datetime1">
              <a:rPr lang="en-US" smtClean="0"/>
              <a:t>11/7/2021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30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1" y="381000"/>
            <a:ext cx="8227457" cy="791956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explained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43000" y="1310525"/>
                <a:ext cx="9753600" cy="487553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Let's consider a set of possible events with equal probability (a fair dice with values from 1 to n). The uncertainty for such set of outcomes is defined by </a:t>
                </a:r>
                <a14:m>
                  <m:oMath xmlns:m="http://schemas.openxmlformats.org/officeDocument/2006/math"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logarithm is used to provide the additive characteristic for independent uncertainty. </a:t>
                </a:r>
              </a:p>
              <a:p>
                <a:pPr marL="223838" lvl="1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uncertainty of playing with two dice (</a:t>
                </a: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possible outcomes) is obtained by adding the uncertainty of the second dice to the uncertainty of the first dice: </a:t>
                </a: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he-IL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he-IL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he-IL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43000" y="1310525"/>
                <a:ext cx="9753600" cy="4875530"/>
              </a:xfrm>
              <a:blipFill>
                <a:blip r:embed="rId2"/>
                <a:stretch>
                  <a:fillRect l="-875" r="-1563" b="-7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0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1FCB50-D164-4A53-BA5E-B0E77A2E2DB6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3EB0-8F2A-4807-A6F9-4ED7CD6FF79D}" type="datetime1">
              <a:rPr lang="en-US" smtClean="0"/>
              <a:t>11/6/2021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253" y="381000"/>
            <a:ext cx="7770376" cy="838656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ID3 Algorithm (cont’d)</a:t>
            </a:r>
            <a:endParaRPr lang="en-US" altLang="en-US" sz="4000" b="1" dirty="0">
              <a:solidFill>
                <a:srgbClr val="0070C0"/>
              </a:solidFill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10972800" cy="5257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attribute A that best classifies the examples 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for each possible value of A</a:t>
            </a:r>
          </a:p>
          <a:p>
            <a:pPr marL="462281" lvl="2">
              <a:lnSpc>
                <a:spcPct val="150000"/>
              </a:lnSpc>
              <a:spcBef>
                <a:spcPts val="1800"/>
              </a:spcBef>
            </a:pP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tree (add a new branch to the tree corresponding to each value v of the attribute A)</a:t>
            </a:r>
          </a:p>
          <a:p>
            <a:pPr marL="462281" lvl="2">
              <a:lnSpc>
                <a:spcPct val="150000"/>
              </a:lnSpc>
              <a:spcBef>
                <a:spcPts val="1800"/>
              </a:spcBef>
            </a:pP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no examples having value v for the attribute A</a:t>
            </a:r>
          </a:p>
          <a:p>
            <a:pPr marL="690563" lvl="4" indent="-223838">
              <a:lnSpc>
                <a:spcPct val="150000"/>
              </a:lnSpc>
              <a:spcBef>
                <a:spcPts val="1800"/>
              </a:spcBef>
            </a:pP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leaf node below this branch labeled by the most common value in the examples</a:t>
            </a:r>
          </a:p>
          <a:p>
            <a:pPr marL="462281" lvl="2">
              <a:lnSpc>
                <a:spcPct val="150000"/>
              </a:lnSpc>
              <a:spcBef>
                <a:spcPts val="1800"/>
              </a:spcBef>
            </a:pP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</a:p>
          <a:p>
            <a:pPr marL="690563" lvl="4" indent="-223838">
              <a:lnSpc>
                <a:spcPct val="150000"/>
              </a:lnSpc>
              <a:spcBef>
                <a:spcPts val="1800"/>
              </a:spcBef>
            </a:pPr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subtree below this new branch </a:t>
            </a:r>
          </a:p>
        </p:txBody>
      </p:sp>
      <p:sp>
        <p:nvSpPr>
          <p:cNvPr id="1843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1C2E64D1-C812-4026-92B3-9CFB929C8A4B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90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AC7EE-C08F-4F09-84A1-CD30C26208A4}" type="datetime1">
              <a:rPr lang="en-US" smtClean="0"/>
              <a:t>11/7/2021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551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2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ChangeArrowheads="1"/>
          </p:cNvSpPr>
          <p:nvPr/>
        </p:nvSpPr>
        <p:spPr bwMode="auto">
          <a:xfrm>
            <a:off x="1407335" y="259792"/>
            <a:ext cx="9700114" cy="73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rtl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Attribute Selection in ID3 : Information Gain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ChangeArrowheads="1"/>
              </p:cNvSpPr>
              <p:nvPr/>
            </p:nvSpPr>
            <p:spPr bwMode="auto">
              <a:xfrm>
                <a:off x="838201" y="1070524"/>
                <a:ext cx="10644175" cy="502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r" rtl="1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 the attribute with the highest information gain</a:t>
                </a: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probability that an arbitrary tuple in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belongs to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estimated by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|/|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information 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(entropy) needed to classify a tuple in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(conditional entropy) needed (after using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split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partitions) to classify D:</a:t>
                </a: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 gained 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(mutual information) by branching on attribute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1" y="1070524"/>
                <a:ext cx="10644175" cy="5028704"/>
              </a:xfrm>
              <a:prstGeom prst="rect">
                <a:avLst/>
              </a:prstGeom>
              <a:blipFill>
                <a:blip r:embed="rId4"/>
                <a:stretch>
                  <a:fillRect l="-344" t="-970" r="-5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484" name="Object 2"/>
          <p:cNvGraphicFramePr>
            <a:graphicFrameLocks noChangeAspect="1"/>
          </p:cNvGraphicFramePr>
          <p:nvPr>
            <p:extLst/>
          </p:nvPr>
        </p:nvGraphicFramePr>
        <p:xfrm>
          <a:off x="4100774" y="3013386"/>
          <a:ext cx="3268923" cy="838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Equation" r:id="rId5" imgW="1612900" imgH="431800" progId="Equation.3">
                  <p:embed/>
                </p:oleObj>
              </mc:Choice>
              <mc:Fallback>
                <p:oleObj name="Equation" r:id="rId5" imgW="1612900" imgH="431800" progId="Equation.3">
                  <p:embed/>
                  <p:pic>
                    <p:nvPicPr>
                      <p:cNvPr id="2048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774" y="3013386"/>
                        <a:ext cx="3268923" cy="838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3"/>
          <p:cNvGraphicFramePr>
            <a:graphicFrameLocks noChangeAspect="1"/>
          </p:cNvGraphicFramePr>
          <p:nvPr>
            <p:extLst/>
          </p:nvPr>
        </p:nvGraphicFramePr>
        <p:xfrm>
          <a:off x="3276600" y="4431188"/>
          <a:ext cx="4093096" cy="94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משוואה" r:id="rId7" imgW="1892300" imgH="457200" progId="Equation.3">
                  <p:embed/>
                </p:oleObj>
              </mc:Choice>
              <mc:Fallback>
                <p:oleObj name="משוואה" r:id="rId7" imgW="1892300" imgH="457200" progId="Equation.3">
                  <p:embed/>
                  <p:pic>
                    <p:nvPicPr>
                      <p:cNvPr id="2048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431188"/>
                        <a:ext cx="4093096" cy="949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4"/>
          <p:cNvGraphicFramePr>
            <a:graphicFrameLocks noChangeAspect="1"/>
          </p:cNvGraphicFramePr>
          <p:nvPr>
            <p:extLst/>
          </p:nvPr>
        </p:nvGraphicFramePr>
        <p:xfrm>
          <a:off x="3303848" y="5859256"/>
          <a:ext cx="4038600" cy="52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Equation" r:id="rId9" imgW="1790700" imgH="215900" progId="Equation.3">
                  <p:embed/>
                </p:oleObj>
              </mc:Choice>
              <mc:Fallback>
                <p:oleObj name="Equation" r:id="rId9" imgW="1790700" imgH="215900" progId="Equation.3">
                  <p:embed/>
                  <p:pic>
                    <p:nvPicPr>
                      <p:cNvPr id="204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848" y="5859256"/>
                        <a:ext cx="4038600" cy="523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4D9A8B8-E5C9-4A2A-A6FC-65B178EC6AB1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91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B41C-C54A-4D84-9D61-A29DF9090CA2}" type="datetime1">
              <a:rPr lang="en-US" smtClean="0"/>
              <a:t>11/7/2021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7833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Entropy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92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Entropy is a way to measure the uncertainty of a class in a subset of examples. </a:t>
            </a:r>
          </a:p>
          <a:p>
            <a:r>
              <a:rPr lang="en-US" dirty="0"/>
              <a:t>Assume item belongs to subset S having two classes positive and negative. </a:t>
            </a:r>
          </a:p>
          <a:p>
            <a:r>
              <a:rPr lang="en-US" dirty="0"/>
              <a:t>Entropy is defined as the no. of bits needed to say whether x is positive or negative.</a:t>
            </a:r>
          </a:p>
          <a:p>
            <a:r>
              <a:rPr lang="en-US" dirty="0"/>
              <a:t>Entropy always gives a number between 0 and 1. </a:t>
            </a:r>
          </a:p>
          <a:p>
            <a:r>
              <a:rPr lang="en-US" dirty="0"/>
              <a:t>So if a subset formed after separation using an attribute is pure, then we will be needing zero bits to tell if is positive or negative. </a:t>
            </a:r>
          </a:p>
          <a:p>
            <a:r>
              <a:rPr lang="en-US" dirty="0"/>
              <a:t>If the subset formed is having equal no. of positive and negative items then the no. of bits needed would be 1.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4183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Entropy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93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Entropy tells us how pure or impure each subset is after the split. </a:t>
            </a:r>
          </a:p>
          <a:p>
            <a:r>
              <a:rPr lang="en-US" dirty="0"/>
              <a:t>What we need to do is aggregate these scores to check whether the split is feasible or not. </a:t>
            </a:r>
          </a:p>
          <a:p>
            <a:r>
              <a:rPr lang="en-US" dirty="0"/>
              <a:t>This is done by </a:t>
            </a:r>
            <a:r>
              <a:rPr lang="en-US" b="1" dirty="0"/>
              <a:t>Information gain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8594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94</a:t>
            </a:fld>
            <a:endParaRPr lang="he-IL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2CE6763-804D-418D-8392-8F2F3C64EF2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26515"/>
          <a:ext cx="10515600" cy="53949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W4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Stay in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W6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21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332B3E08-029B-40C0-B97E-9B8126B8C1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841064"/>
              </p:ext>
            </p:extLst>
          </p:nvPr>
        </p:nvGraphicFramePr>
        <p:xfrm>
          <a:off x="3531607" y="136525"/>
          <a:ext cx="3268923" cy="838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2048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607" y="136525"/>
                        <a:ext cx="3268923" cy="838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FC41FD64-79F5-4B36-B3B9-4002D044E9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137287"/>
              </p:ext>
            </p:extLst>
          </p:nvPr>
        </p:nvGraphicFramePr>
        <p:xfrm>
          <a:off x="7148804" y="81158"/>
          <a:ext cx="4093096" cy="94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משוואה" r:id="rId6" imgW="1892300" imgH="457200" progId="Equation.3">
                  <p:embed/>
                </p:oleObj>
              </mc:Choice>
              <mc:Fallback>
                <p:oleObj name="משוואה" r:id="rId6" imgW="1892300" imgH="457200" progId="Equation.3">
                  <p:embed/>
                  <p:pic>
                    <p:nvPicPr>
                      <p:cNvPr id="2048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8804" y="81158"/>
                        <a:ext cx="4093096" cy="949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616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95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he-I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3013788" y="2649894"/>
            <a:ext cx="3312367" cy="1791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414334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96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Figure out which attribute will be put into the node at the top of our tree:  </a:t>
                </a:r>
              </a:p>
              <a:p>
                <a:pPr lvl="1"/>
                <a:r>
                  <a:rPr lang="en-US" altLang="he-IL" dirty="0"/>
                  <a:t>Weather, </a:t>
                </a:r>
              </a:p>
              <a:p>
                <a:pPr lvl="1"/>
                <a:r>
                  <a:rPr lang="en-US" altLang="he-IL" dirty="0"/>
                  <a:t>Parents  </a:t>
                </a:r>
              </a:p>
              <a:p>
                <a:pPr lvl="1"/>
                <a:r>
                  <a:rPr lang="en-US" altLang="he-IL" dirty="0"/>
                  <a:t>Money. </a:t>
                </a:r>
              </a:p>
              <a:p>
                <a:r>
                  <a:rPr lang="en-US" altLang="he-IL" dirty="0"/>
                  <a:t>To do this, we first need to calculate: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𝐼𝑛𝑓𝑜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𝑜𝑝𝑝𝑖𝑛𝑔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</a:rPr>
                  <a:t>=</a:t>
                </a:r>
                <a:r>
                  <a:rPr lang="en-US" b="1" dirty="0">
                    <a:latin typeface="Times New Roman" panose="02020603050405020304" pitchFamily="18" charset="0"/>
                  </a:rPr>
                  <a:t>1.571</a:t>
                </a:r>
              </a:p>
              <a:p>
                <a:pPr marL="0" indent="0">
                  <a:buNone/>
                </a:pP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241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he-IL" dirty="0"/>
                  <a:t>Now let’s calculate the gain for the weather attribute: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𝑤𝑒𝑎𝑡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𝑤𝑒𝑎𝑡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𝑤𝑒𝑎𝑡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𝑠𝑢𝑛𝑛𝑦</m:t>
                            </m:r>
                          </m:sub>
                        </m:s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:r>
                  <a:rPr lang="en-US" altLang="he-IL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𝑤𝑖𝑛𝑑𝑦</m:t>
                            </m:r>
                          </m:sub>
                        </m:sSub>
                        <m: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:r>
                  <a:rPr lang="en-US" altLang="he-IL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𝑟𝑎𝑖𝑛𝑦</m:t>
                            </m:r>
                          </m:sub>
                        </m:sSub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latin typeface="Times New Roman" panose="02020603050405020304" pitchFamily="18" charset="0"/>
                      </a:rPr>
                      <m:t>0.918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5B3506E-AE8C-4080-AF1A-4B493DD50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415" y="3862882"/>
            <a:ext cx="1013927" cy="522505"/>
          </a:xfrm>
          <a:prstGeom prst="wedgeRoundRectCallout">
            <a:avLst>
              <a:gd name="adj1" fmla="val -30870"/>
              <a:gd name="adj2" fmla="val 101611"/>
              <a:gd name="adj3" fmla="val 16667"/>
            </a:avLst>
          </a:prstGeom>
          <a:solidFill>
            <a:schemeClr val="tx2">
              <a:lumMod val="20000"/>
              <a:lumOff val="80000"/>
              <a:alpha val="72156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dirty="0">
                <a:solidFill>
                  <a:srgbClr val="121328"/>
                </a:solidFill>
              </a:rPr>
              <a:t>(2,1,0,0)</a:t>
            </a:r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5682167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98</a:t>
            </a:fld>
            <a:endParaRPr lang="he-IL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2CE6763-804D-418D-8392-8F2F3C64EF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26515"/>
          <a:ext cx="10515600" cy="53949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W4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Stay in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W6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21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9434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𝟖𝟏𝟏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𝟗𝟏𝟖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𝐺𝑎𝑖𝑛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𝑤𝑒𝑎𝑡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𝑒𝑟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)=1.571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he-IL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he-IL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0.69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5B3506E-AE8C-4080-AF1A-4B493DD50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076" y="1235651"/>
            <a:ext cx="1013927" cy="522505"/>
          </a:xfrm>
          <a:prstGeom prst="wedgeRoundRectCallout">
            <a:avLst>
              <a:gd name="adj1" fmla="val -30870"/>
              <a:gd name="adj2" fmla="val 101611"/>
              <a:gd name="adj3" fmla="val 16667"/>
            </a:avLst>
          </a:prstGeom>
          <a:solidFill>
            <a:schemeClr val="tx2">
              <a:lumMod val="20000"/>
              <a:lumOff val="80000"/>
              <a:alpha val="72156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dirty="0">
                <a:solidFill>
                  <a:srgbClr val="121328"/>
                </a:solidFill>
              </a:rPr>
              <a:t>(3,0,1,0)</a:t>
            </a:r>
            <a:endParaRPr lang="en-US" altLang="he-IL" dirty="0"/>
          </a:p>
        </p:txBody>
      </p:sp>
      <p:sp>
        <p:nvSpPr>
          <p:cNvPr id="8" name="Rounded Rectangular Callout 6">
            <a:extLst>
              <a:ext uri="{FF2B5EF4-FFF2-40B4-BE49-F238E27FC236}">
                <a16:creationId xmlns:a16="http://schemas.microsoft.com/office/drawing/2014/main" id="{CEA087D5-2BBD-46D4-8380-FEFBC1D7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586" y="2834296"/>
            <a:ext cx="1013927" cy="522505"/>
          </a:xfrm>
          <a:prstGeom prst="wedgeRoundRectCallout">
            <a:avLst>
              <a:gd name="adj1" fmla="val -30870"/>
              <a:gd name="adj2" fmla="val 101611"/>
              <a:gd name="adj3" fmla="val 16667"/>
            </a:avLst>
          </a:prstGeom>
          <a:solidFill>
            <a:schemeClr val="tx2">
              <a:lumMod val="20000"/>
              <a:lumOff val="80000"/>
              <a:alpha val="72156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dirty="0">
                <a:solidFill>
                  <a:srgbClr val="121328"/>
                </a:solidFill>
              </a:rPr>
              <a:t>(2,0,0,1)</a:t>
            </a:r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17988160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  H(X)&#10;\end{eqnarray*}  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400"/>
  <p:tag name="BOXHEIGHT" val="387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6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  H(X)&#10;\end{eqnarray*}  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400"/>
  <p:tag name="BOXHEIGHT" val="387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6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Default Design">
    <a:majorFont>
      <a:latin typeface="Arial"/>
      <a:ea typeface=""/>
      <a:cs typeface="Arial"/>
    </a:majorFont>
    <a:minorFont>
      <a:latin typeface="Arial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41721</TotalTime>
  <Words>11081</Words>
  <Application>Microsoft Office PowerPoint</Application>
  <PresentationFormat>Widescreen</PresentationFormat>
  <Paragraphs>2241</Paragraphs>
  <Slides>159</Slides>
  <Notes>146</Notes>
  <HiddenSlides>48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159</vt:i4>
      </vt:variant>
    </vt:vector>
  </HeadingPairs>
  <TitlesOfParts>
    <vt:vector size="172" baseType="lpstr">
      <vt:lpstr>Arial</vt:lpstr>
      <vt:lpstr>Calibri</vt:lpstr>
      <vt:lpstr>Calibri Light</vt:lpstr>
      <vt:lpstr>Cambria Math</vt:lpstr>
      <vt:lpstr>Garamond</vt:lpstr>
      <vt:lpstr>Garamond-Italic</vt:lpstr>
      <vt:lpstr>Symbol</vt:lpstr>
      <vt:lpstr>Tahoma</vt:lpstr>
      <vt:lpstr>Times New Roman</vt:lpstr>
      <vt:lpstr>Wingdings</vt:lpstr>
      <vt:lpstr>Office Theme</vt:lpstr>
      <vt:lpstr>Equation</vt:lpstr>
      <vt:lpstr>משוואה</vt:lpstr>
      <vt:lpstr>Lecture 3</vt:lpstr>
      <vt:lpstr>Information Theory</vt:lpstr>
      <vt:lpstr>Why Information Theory?</vt:lpstr>
      <vt:lpstr>מציאת תבניות אינפורמטיביות</vt:lpstr>
      <vt:lpstr>Information and Uncertainty</vt:lpstr>
      <vt:lpstr>How to measure uncertainty?</vt:lpstr>
      <vt:lpstr>PowerPoint Presentation</vt:lpstr>
      <vt:lpstr>Motivating Entropy</vt:lpstr>
      <vt:lpstr>Entropy explained</vt:lpstr>
      <vt:lpstr>Entropy explained, cont.</vt:lpstr>
      <vt:lpstr>Shannon’s Information Theory  Basic Concepts</vt:lpstr>
      <vt:lpstr>Entropy</vt:lpstr>
      <vt:lpstr>Entropy - two states</vt:lpstr>
      <vt:lpstr>Entropy - Illustration</vt:lpstr>
      <vt:lpstr>Entropy – Small Examples</vt:lpstr>
      <vt:lpstr>Entropy – Small Examples</vt:lpstr>
      <vt:lpstr>Entropy - Examples</vt:lpstr>
      <vt:lpstr>Entropy - Examples</vt:lpstr>
      <vt:lpstr>Entropy – Small Examples</vt:lpstr>
      <vt:lpstr>Entropy – Small Examples</vt:lpstr>
      <vt:lpstr>Properties of Entropy </vt:lpstr>
      <vt:lpstr>Entropy – Example  Calculating H(Test) and H(Disease) </vt:lpstr>
      <vt:lpstr>Entropy – Example  Calculating H(Test) and H(Disease) </vt:lpstr>
      <vt:lpstr>Entropy – Example  Calculating H(Test) and H(Disease) </vt:lpstr>
      <vt:lpstr>Entropy – Examples</vt:lpstr>
      <vt:lpstr>Entropy – Examples</vt:lpstr>
      <vt:lpstr>Conditional Entropy</vt:lpstr>
      <vt:lpstr>Shannon’s Information Theory  Basic Concepts</vt:lpstr>
      <vt:lpstr>Calculating H(Disease|Test) </vt:lpstr>
      <vt:lpstr>Conditional Entropy – Example 1 </vt:lpstr>
      <vt:lpstr>Conditional Entropy – Example 1 </vt:lpstr>
      <vt:lpstr>Conditional Entropy – Example 2 </vt:lpstr>
      <vt:lpstr>Conditional Entropy – Example 2 </vt:lpstr>
      <vt:lpstr>Conditional Entropy – Example 2 </vt:lpstr>
      <vt:lpstr>Conditional Entropy – Example</vt:lpstr>
      <vt:lpstr>Conditional Entropy – Example</vt:lpstr>
      <vt:lpstr>Conditional Entropy – Example</vt:lpstr>
      <vt:lpstr>Conditional Entropy – Example</vt:lpstr>
      <vt:lpstr>Mutual Information</vt:lpstr>
      <vt:lpstr>Mutual Information - Symmetry</vt:lpstr>
      <vt:lpstr>Mutual information</vt:lpstr>
      <vt:lpstr>Mutual Information</vt:lpstr>
      <vt:lpstr>Mutual Information – Example Calculating I(Test; Disease) </vt:lpstr>
      <vt:lpstr>Mutual Information – Example Calculating I(Test; Disease) </vt:lpstr>
      <vt:lpstr>Mutual Information - Example</vt:lpstr>
      <vt:lpstr>Mutual Information - Example</vt:lpstr>
      <vt:lpstr>Mutual Information – Another way to calculate</vt:lpstr>
      <vt:lpstr>PowerPoint Presentation</vt:lpstr>
      <vt:lpstr>Information-Theoretic Approaches to Data Mining</vt:lpstr>
      <vt:lpstr>Information-Theoretic Approaches to Data Mining</vt:lpstr>
      <vt:lpstr>Occam’s Razor</vt:lpstr>
      <vt:lpstr>The Data Compression Approach</vt:lpstr>
      <vt:lpstr>Minimum Description Length (MDL) Principle</vt:lpstr>
      <vt:lpstr>The MDL Preliminaries</vt:lpstr>
      <vt:lpstr>The MDL Principle</vt:lpstr>
      <vt:lpstr>Classification</vt:lpstr>
      <vt:lpstr>Classification vs. Prediction</vt:lpstr>
      <vt:lpstr>Examples of typical classification / prediction tasks</vt:lpstr>
      <vt:lpstr>Classification—A Three-Step Process </vt:lpstr>
      <vt:lpstr>Model Estimation</vt:lpstr>
      <vt:lpstr>Model Evaluation and Selection</vt:lpstr>
      <vt:lpstr>Classification—Accuracy Estimation</vt:lpstr>
      <vt:lpstr>Statistical Hypothesis Testing</vt:lpstr>
      <vt:lpstr>Confidence Interval for an Error Rate</vt:lpstr>
      <vt:lpstr>Confidence Interval - Example</vt:lpstr>
      <vt:lpstr>Confidence Interval - Example</vt:lpstr>
      <vt:lpstr>Difference between Classifiers</vt:lpstr>
      <vt:lpstr>Difference between Classifiers - Example</vt:lpstr>
      <vt:lpstr>Difference between Classifiers - Example</vt:lpstr>
      <vt:lpstr>Decision Trees Overview</vt:lpstr>
      <vt:lpstr>Decision tree induction</vt:lpstr>
      <vt:lpstr>Decision tree structure</vt:lpstr>
      <vt:lpstr>Appropriate Problems + Student Example</vt:lpstr>
      <vt:lpstr>Decision tree induction</vt:lpstr>
      <vt:lpstr>Decision tree induction</vt:lpstr>
      <vt:lpstr>Building a Decision Tree</vt:lpstr>
      <vt:lpstr>ID3</vt:lpstr>
      <vt:lpstr>ID3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ID3</vt:lpstr>
      <vt:lpstr>Algorithm for Decision Tree Induction</vt:lpstr>
      <vt:lpstr>Basic Decision Tree Learning ID3 Algorithm (based on Quinlan, Induction of Decision Trees, 1986)</vt:lpstr>
      <vt:lpstr>ID3 Algorithm (cont’d)</vt:lpstr>
      <vt:lpstr>PowerPoint Presentation</vt:lpstr>
      <vt:lpstr>Entropy</vt:lpstr>
      <vt:lpstr>Entropy</vt:lpstr>
      <vt:lpstr>Example</vt:lpstr>
      <vt:lpstr>ID3 algorithm (Example)</vt:lpstr>
      <vt:lpstr>ID3</vt:lpstr>
      <vt:lpstr>ID3</vt:lpstr>
      <vt:lpstr>Example</vt:lpstr>
      <vt:lpstr>ID3</vt:lpstr>
      <vt:lpstr>ID3</vt:lpstr>
      <vt:lpstr>ID3</vt:lpstr>
      <vt:lpstr>ID3</vt:lpstr>
      <vt:lpstr>ID3</vt:lpstr>
      <vt:lpstr>ID3</vt:lpstr>
      <vt:lpstr>ID3 algorithm (Example)</vt:lpstr>
      <vt:lpstr>ID3 algorithm (Example)</vt:lpstr>
      <vt:lpstr>ID3</vt:lpstr>
      <vt:lpstr>Example</vt:lpstr>
      <vt:lpstr>ID3</vt:lpstr>
      <vt:lpstr>Example</vt:lpstr>
      <vt:lpstr>ID3</vt:lpstr>
      <vt:lpstr>ID3 algorithm (Example)</vt:lpstr>
      <vt:lpstr>Example</vt:lpstr>
      <vt:lpstr>ID3</vt:lpstr>
      <vt:lpstr>Example</vt:lpstr>
      <vt:lpstr>Example</vt:lpstr>
      <vt:lpstr>ID3</vt:lpstr>
      <vt:lpstr>ID3 algorithm (Example)</vt:lpstr>
      <vt:lpstr>Accuracy Estimation</vt:lpstr>
      <vt:lpstr>Accuracy Estimation</vt:lpstr>
      <vt:lpstr>Example</vt:lpstr>
      <vt:lpstr>Accuracy Estimation</vt:lpstr>
      <vt:lpstr>Accuracy Estimation</vt:lpstr>
      <vt:lpstr>Overfitting</vt:lpstr>
      <vt:lpstr>Overfitting</vt:lpstr>
      <vt:lpstr>Overfitting</vt:lpstr>
      <vt:lpstr>Avoiding Overfitting</vt:lpstr>
      <vt:lpstr>Avoiding Overfitting</vt:lpstr>
      <vt:lpstr>Approaches to Avoid Overfitting and Determine the Final Tree Size</vt:lpstr>
      <vt:lpstr>Statistical Hypothesis Testing</vt:lpstr>
      <vt:lpstr>Approaches to Avoid Overfitting and Determine the Final Tree Size</vt:lpstr>
      <vt:lpstr>PowerPoint Presentation</vt:lpstr>
      <vt:lpstr>PowerPoint Presentation</vt:lpstr>
      <vt:lpstr>PowerPoint Presentation</vt:lpstr>
      <vt:lpstr>Approaches to Avoid Overfitting and Determine the Final Tree Size</vt:lpstr>
      <vt:lpstr>Chi-Square Test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Approaches to Avoid Overfitting and Determine the Final Tree Size</vt:lpstr>
      <vt:lpstr>Approaches to Avoid Overfitting and Determine the Final Tree Size</vt:lpstr>
      <vt:lpstr>Approaches to Avoid Overfitting and Determine the Final Tree Size</vt:lpstr>
      <vt:lpstr>Approaches to Avoid Overfitting and Determine the Final Tree Size</vt:lpstr>
      <vt:lpstr>Approaches to Avoid Overfitting and Determine the Final Tree Size</vt:lpstr>
      <vt:lpstr> Pessimistic Error Pruning - example</vt:lpstr>
      <vt:lpstr>Discretization using Binning</vt:lpstr>
      <vt:lpstr>Discretization - Example</vt:lpstr>
      <vt:lpstr>Discretization - Example</vt:lpstr>
      <vt:lpstr>Discretization Algorithm </vt:lpstr>
      <vt:lpstr>Discretization Algorithm –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learning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418</cp:revision>
  <dcterms:created xsi:type="dcterms:W3CDTF">2021-08-28T06:43:51Z</dcterms:created>
  <dcterms:modified xsi:type="dcterms:W3CDTF">2021-11-07T21:03:33Z</dcterms:modified>
</cp:coreProperties>
</file>